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72" r:id="rId15"/>
    <p:sldId id="269" r:id="rId16"/>
    <p:sldId id="270" r:id="rId17"/>
    <p:sldId id="271" r:id="rId18"/>
    <p:sldId id="273" r:id="rId19"/>
    <p:sldId id="280" r:id="rId20"/>
    <p:sldId id="279" r:id="rId21"/>
    <p:sldId id="278" r:id="rId22"/>
    <p:sldId id="275" r:id="rId23"/>
    <p:sldId id="277" r:id="rId24"/>
    <p:sldId id="276" r:id="rId25"/>
    <p:sldId id="274" r:id="rId26"/>
    <p:sldId id="281" r:id="rId2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4" autoAdjust="0"/>
    <p:restoredTop sz="94660"/>
  </p:normalViewPr>
  <p:slideViewPr>
    <p:cSldViewPr>
      <p:cViewPr>
        <p:scale>
          <a:sx n="60" d="100"/>
          <a:sy n="60" d="100"/>
        </p:scale>
        <p:origin x="-1536"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230008241"/>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826649301"/>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327000478"/>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538158917"/>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946561093"/>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649755193"/>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376610726"/>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825201275"/>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753063392"/>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36143160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EAD082-3131-4187-9168-017C8BDA157D}" type="datetimeFigureOut">
              <a:rPr lang="es-AR" smtClean="0"/>
              <a:t>20/12/2018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F41DF32-52FA-404D-82C7-4CC06DE18859}" type="slidenum">
              <a:rPr lang="es-AR" smtClean="0"/>
              <a:t>‹Nº›</a:t>
            </a:fld>
            <a:endParaRPr lang="es-AR"/>
          </a:p>
        </p:txBody>
      </p:sp>
    </p:spTree>
    <p:extLst>
      <p:ext uri="{BB962C8B-B14F-4D97-AF65-F5344CB8AC3E}">
        <p14:creationId xmlns:p14="http://schemas.microsoft.com/office/powerpoint/2010/main" val="1723851799"/>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AD082-3131-4187-9168-017C8BDA157D}" type="datetimeFigureOut">
              <a:rPr lang="es-AR" smtClean="0"/>
              <a:t>20/12/2018</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1DF32-52FA-404D-82C7-4CC06DE18859}" type="slidenum">
              <a:rPr lang="es-AR" smtClean="0"/>
              <a:t>‹Nº›</a:t>
            </a:fld>
            <a:endParaRPr lang="es-AR"/>
          </a:p>
        </p:txBody>
      </p:sp>
    </p:spTree>
    <p:extLst>
      <p:ext uri="{BB962C8B-B14F-4D97-AF65-F5344CB8AC3E}">
        <p14:creationId xmlns:p14="http://schemas.microsoft.com/office/powerpoint/2010/main" val="252909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facebook.com/483283292040543/photos/pcb.701478913554312/701478806887656/?type=3&amp;__tn__=HH-R&amp;eid=ARDDf5nCOxVTA5mpfqR0W9_m1uNcjnHD1xU1GQqUcKhqTF-cg416xDV5W0i3UGySUls49o7XgobRSxTw&amp;__xts__%5b0%5d=68.ARB2v9GYxshPZs1POEwoX6Gyl7I1CUhJlk3AFJFI-mC1iHJi70sgE1ORQZHaFQFoa4_EcrHYv64bbUtKrqXb1PAC2fY4x2lYvnOUklO57xmclEJGpTEMFERSdGjjQNH2E0-9Ec_yn_ul65aVbuwQo3Y3YazXcTySzj2402NXAPwR1uVS8k8M-0iythglKuYYBUh2ZCjQSIADyHkHv8ewxKrBm2l0nL5rBJPYzV3GJX1r8CH_HntZsGnI9Wr3BP0A4Kbn5-6jcUWLA_6klpJKBLMAwOwKLJ4huRxkQUFbEJu8pf01l1Z2vXlQh0wKRbJeUH69Qtk-HB_n9FaA65-npWs" TargetMode="Externa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s://www.facebook.com/483283292040543/photos/pcb.701478913554312/701478650221005/?type=3&amp;__tn__=HH-R&amp;eid=ARCvsG7lXxfBGQilSO4YLO4RvXIL-8j6e7T-omzqNGmUt1JokIN0h0Kj1t6zwZOKeDPBSBewTKvyomY3&amp;__xts__%5b0%5d=68.ARB2v9GYxshPZs1POEwoX6Gyl7I1CUhJlk3AFJFI-mC1iHJi70sgE1ORQZHaFQFoa4_EcrHYv64bbUtKrqXb1PAC2fY4x2lYvnOUklO57xmclEJGpTEMFERSdGjjQNH2E0-9Ec_yn_ul65aVbuwQo3Y3YazXcTySzj2402NXAPwR1uVS8k8M-0iythglKuYYBUh2ZCjQSIADyHkHv8ewxKrBm2l0nL5rBJPYzV3GJX1r8CH_HntZsGnI9Wr3BP0A4Kbn5-6jcUWLA_6klpJKBLMAwOwKLJ4huRxkQUFbEJu8pf01l1Z2vXlQh0wKRbJeUH69Qtk-HB_n9FaA65-npW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acebook.com/483283292040543/photos/pcb.687308734971330/687308534971350/?type=3&amp;__tn__=HH-R&amp;eid=ARAvOfJyRwrIreIB3Xv6sl3mUaCfaVQKi3taL7kknCoJ9gkzJK8C7IH-RmO7UbpTDOPsyI7jfxdILpDi&amp;__xts__%5b0%5d=68.ARCv0Fk8R6gj3dlrQsJKjltlLKiNweRLqfHXgsZnbe2bIkNMkw9WrO2FTDj_dYpVpDjoNtL0mdNS0Nv0N4Mdl7N7DdHLo5GoLDQumDhsDCkHbGFk4_QbQVlvYZxyG-8KTyvYImB6yGXVl7VlynULViBdVef3zphs0JuU3YCb14_T7UPov1-keiN-9YJYznrcQkTfwDIK7r8-Bxtd0We527wskd_2cZdAf5zcSGaIavCWVfqeVh_4ALHEWJSkVV7quwZUCmgCWa8llQf2agsybqfwq0m_JyL_vTeyu409zjAhT3ahnLAPqPRMibtGxAQ_TX_ss52MxJoyH5XUNSQdfmQ"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facebook.com/483283292040543/photos/a.484686708566868/691067324595471/?type=3&amp;eid=ARB0OBsslyV_dKnWhzfQ5CaqVfxu8vm-_rkLRL-Pt-f5NpgZCs-ZyqC3Jefo-X-ISO6ezUw3ybde85yR&amp;__xts__%5b0%5d=68.ARCjzcd3G8tqojy-jymYCeWE0Xg4SE8O-SqjR7YWC7fhWRIAgPUBQluJySvf3uWzTsFh4GH3-D01xSRy1jQc5Z0uFZ3S45lMHtHazYCvcRr5lMs2X3O6iKaDWDIxDcdGF76_2DCsyj0WisdJ4yZUCvlErGSRX4LG8d2SzqG7MzoLYDsicM357Y_4Sh-p3cjTFeq9T2Oo1R-0hM7v6VCBEg4S-OJTE-zPt0ZHkPVzuCaQPL_on5RyjsC2jzyW-Ol0KOk6T6ptyMFB1r6OqtnswkmivHcEJ6tLVsXMiScabOn0CXWrsUzKWjWCUYhqgIgc6ONts4_CqoBQ9lK2zMmVX8k&amp;__tn__=EEHH-R"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acebook.com/483283292040543/photos/pcb.700573896978147/700573090311561/?type=3&amp;__tn__=HH-R&amp;eid=ARABeBjyW_2ST884S4Z7GcTXI2If_Hp1aBdW5bs62z1olZzmXqNW6XD310qbTw19tTeiU6un5gr8p65h&amp;__xts__%5b0%5d=68.ARAksP6Q1Qalz605Kb345fm0XuekN4d8314GB0_ocnhhH4L-nno8YOkTW1B_dDLGqXcdp45odlQcBL8s4SVbDeVbvWf-pjCCsJplJiY1twAxlRbyNUhbjC90w6tXqp5CzBBXRH86z6lJTQ1BKbzGoMYQSEB30tATq-FaqJG7EGfpPvNqnV1PBZcuvCLprKXPNh6tH25EJfzUwF_a61d1nsy3VOk3sH799NZH7dkhUyG30Ktmq3nQymOyA1DJt6N22B3kmCGmTQfrzeAtyiGJvJSaAI7shs-j3zcLc5Zpu9dW_8THIAMOSfGpgAyTf4jSDhXc64zC_f7JOXNcUDc-f9Y"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facebook.com/483283292040543/photos/pcb.561605184208353/561605164208355/?type=3&amp;__tn__=HH-R&amp;eid=ARDtn2r5qE0WRox73na1CiFMj3jUt9ts49fHGTOrrUyB8RMCbAnGSsyA9LtZctDctLB5ZczoYwqyU5bA&amp;__xts__%5b0%5d=68.ARDiaIW3gQWJAr4dkNoHj5A2WdblMe04jtVy4BIIYR9B6BCj9U5JieQUhLW1pcWxLLyREdKpXoi0z0qen2r-vPSIreA2w-IeVNUBIVRrsivmJodslirzHEHwHGqRYpi7YkbD5_-aWVVTXKBlCb8Evi2_bDYD5SIZOVuO3yezhyy1F-yzeWd-q6pTyewHZFCtUkMsEXSnQsKWFJcuzNV71wtgQvJ_w4IsDqVVheqGTZhCWNzxIo4pLczDLWdH2j-GdSCcUIIFSegZyJYrFhUtGP_zpGw5UNNoFaPP8Hyyp7-85HvuLZDQr00kEStJj_PaI3yvSlqTws9LwOpJ4TcN5QQ"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acebook.com/483283292040543/photos/a.484686708566868/567764320259106/?type=3&amp;eid=ARA62zqi-dZo_Kb0HnxUcMiP1KC2d0nz7Timh34Kj2m5w5Jn4Y_QciouEKIN9U0Ul22KHDOhAubM6iG1&amp;__xts__%5b0%5d=68.ARCrRxDwjsCU40BDBg7zkCqHk2zHcEu6RJWkHKCXROEQtozzlRrViHEv6gOMkzp_MHQ1sfBnItnlumj7JdkqMHjopSFHjZdn1iBxfi-VXhfOk3dyrqO9D_SjMcCKH5l-bkN6-cbs7YrrMEPW4UICzaTzjrOAfB_m73nR8bRHc_7YpYe37Arcbragqa1tbji_JOyt5YHW2500VWhiwn6tqyr45pIfF1kyhEwrb2Dg3mnvDW4iwK-Ajar6_3Gkwb7F12UQGkA7Wv2ztWrTXXgvMPNW4cGPwhyhpP5I-ot16Ay7-qRgQ85jP6RG_UktLnDCrRQE9gK6GhE9J9w4qpK_oS0&amp;__tn__=EEHH-R"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facebook.com/483283292040543/photos/pcb.725480874487449/725478837820986/?type=3&amp;__tn__=HH-R&amp;eid=ARCW7yRg3p4G5-1az0JPWTmxCoL7MzeANkH_ZdkysPd-JGeGaNRPweaAcQtGb50tFbc7kL_NhQqk9-A3&amp;__xts__%5b0%5d=68.ARBubIt13gDpF5_TXgu6epSL2EEwFHNIcsQGqRJQ52NFT2J3bUVemHL0qQsr3C72McvNolLY51oeLlHRRjC_2CjkSNVX-wUT3I77bli4fKc4DNKJDmIwK0F4DgjlihjURQPBVNdHn2-RkSeuhDcc1pDnsE-KXQA9kpJLlGuMs2DkXM5s5RREFz42F5dJDaECRw1lRTghHLVWUhL9UEGHraCNGXEZjgFAZ77agbwx0wNtors8jomqN2D50i9F_EPJOutopxVAMlY6cWUZk2UcPW4jZwXxm3nNnzmOZThDa4fy8PXjNw9DkN01xUR1QEPse2U"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cebook.com/483283292040543/photos/a.484686708566868/700130873689116/?type=3&amp;eid=ARDdcDcoVyhzmCGjGls4TsJcAjWSruqtWMqnpZAGiLCjziI_2Hy1PheASjl8nQHp3obVphD9ps9OttAS&amp;__xts__%5b0%5d=68.ARCwhrWVy-u_kPeAuWHSl_98IkGkiF9ETXdHDuHfPb1f_RCHPN50HWchThMS3Ox9JfbPX_rViUE5fR3i5VqZpb3BJFi0Af8h4RH42Jg6-Ic6nqvXyMTnNeHx12CapwQn9B-ycDMd1N-AbRItYDmARm1hW4B0E24yFFANas79Q4n_liogf6Kg89nkF-hWkBnz2mzSUdfp9vI3KjKXZdbN7mvI4YD9Gx-bZoThXLnFbK772TQz-SEdweKVGvN2SDZqAOEWtyFT8RimHjb-Cvi_NLcqQ_zGhXXRNwiyvs9aXsv4tgkTYcrGdM3wNya4UpAILVzrs5TrHnAnqwQwXSx1ydU&amp;__tn__=EEHH-R"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INSTITUTO SAN JOSÉ OBRERO</a:t>
            </a:r>
            <a:br>
              <a:rPr lang="es-AR" dirty="0" smtClean="0"/>
            </a:br>
            <a:r>
              <a:rPr lang="es-AR" dirty="0" smtClean="0"/>
              <a:t>Nivel Secundario</a:t>
            </a:r>
            <a:endParaRPr lang="es-AR" dirty="0"/>
          </a:p>
        </p:txBody>
      </p:sp>
      <p:sp>
        <p:nvSpPr>
          <p:cNvPr id="3" name="2 Subtítulo"/>
          <p:cNvSpPr>
            <a:spLocks noGrp="1"/>
          </p:cNvSpPr>
          <p:nvPr>
            <p:ph type="subTitle" idx="1"/>
          </p:nvPr>
        </p:nvSpPr>
        <p:spPr>
          <a:xfrm>
            <a:off x="1371600" y="3886200"/>
            <a:ext cx="6400800" cy="2135088"/>
          </a:xfrm>
        </p:spPr>
        <p:txBody>
          <a:bodyPr>
            <a:normAutofit fontScale="70000" lnSpcReduction="20000"/>
          </a:bodyPr>
          <a:lstStyle/>
          <a:p>
            <a:endParaRPr lang="es-AR" dirty="0" smtClean="0"/>
          </a:p>
          <a:p>
            <a:r>
              <a:rPr lang="es-AR" sz="7700" dirty="0" smtClean="0">
                <a:solidFill>
                  <a:schemeClr val="accent2">
                    <a:lumMod val="75000"/>
                  </a:schemeClr>
                </a:solidFill>
              </a:rPr>
              <a:t>ANUARIO</a:t>
            </a:r>
          </a:p>
          <a:p>
            <a:r>
              <a:rPr lang="es-AR" sz="7700" dirty="0" smtClean="0">
                <a:solidFill>
                  <a:schemeClr val="accent2">
                    <a:lumMod val="75000"/>
                  </a:schemeClr>
                </a:solidFill>
              </a:rPr>
              <a:t>2018</a:t>
            </a:r>
            <a:endParaRPr lang="es-AR" sz="7700" dirty="0">
              <a:solidFill>
                <a:schemeClr val="accent2">
                  <a:lumMod val="75000"/>
                </a:schemeClr>
              </a:solidFill>
            </a:endParaRPr>
          </a:p>
        </p:txBody>
      </p:sp>
    </p:spTree>
    <p:extLst>
      <p:ext uri="{BB962C8B-B14F-4D97-AF65-F5344CB8AC3E}">
        <p14:creationId xmlns:p14="http://schemas.microsoft.com/office/powerpoint/2010/main" val="3584126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AR" sz="2400" dirty="0" smtClean="0"/>
              <a:t>ELECCIONES DEL CENTRO DE ESTUDIANTES</a:t>
            </a:r>
            <a:endParaRPr lang="es-AR" sz="2400" dirty="0"/>
          </a:p>
        </p:txBody>
      </p:sp>
      <p:pic>
        <p:nvPicPr>
          <p:cNvPr id="5" name="4 Marcador de contenido" descr="La imagen puede contener: una o varias personas, personas de pie e interior">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5936" y="1323181"/>
            <a:ext cx="4640064" cy="2249835"/>
          </a:xfrm>
          <a:prstGeom prst="rect">
            <a:avLst/>
          </a:prstGeom>
          <a:noFill/>
          <a:ln>
            <a:noFill/>
          </a:ln>
        </p:spPr>
      </p:pic>
      <p:sp>
        <p:nvSpPr>
          <p:cNvPr id="4" name="3 Marcador de texto"/>
          <p:cNvSpPr>
            <a:spLocks noGrp="1"/>
          </p:cNvSpPr>
          <p:nvPr>
            <p:ph type="body" sz="half" idx="2"/>
          </p:nvPr>
        </p:nvSpPr>
        <p:spPr/>
        <p:txBody>
          <a:bodyPr>
            <a:normAutofit fontScale="92500"/>
          </a:bodyPr>
          <a:lstStyle/>
          <a:p>
            <a:pPr algn="just"/>
            <a:r>
              <a:rPr lang="es-AR" sz="1600" dirty="0" smtClean="0"/>
              <a:t>POR SEGUNDO AÑO CONSECUTIVO SE HAN LLEVADO A CABO LAS ELECCIONES DEL CENTRO DE ESTUDIANTES, PRÁCTICA DEMOCRÁTICA QUE SIGUE LOS LINEAMIENTOS PEDAGÓGICOS DE LAS RESOLUCIONES EDUCATIVAS DE LA PROVINCIA DE BUENOS AIRES, EN LAS CUALES SE INDICA EL GENERAR Y FORTALECER EN LOS ALUMNOS LA RESPONSABILIDAD COMO CIUDADANO. FELICITAMOS A LOS ALUMNOS DE LAS LISTAS CANDIDATAS Y LES COMUNICAMOS QUE LA LISTA GANADORA HA SIDO: “MOVIMIENTO ESTUDIANTIL. IGUALDAD Y COMPROMISO”. LES AUGURAMOS UN CICLO LECTIVO 2019, LLENO DE PROYECTOS, ACTIVIDADES Y METAS A ALCANZAR.</a:t>
            </a:r>
          </a:p>
          <a:p>
            <a:endParaRPr lang="es-AR" dirty="0"/>
          </a:p>
        </p:txBody>
      </p:sp>
      <p:pic>
        <p:nvPicPr>
          <p:cNvPr id="6" name="5 Imagen" descr="La imagen puede contener: una o varias persona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645024"/>
            <a:ext cx="4752528" cy="2880320"/>
          </a:xfrm>
          <a:prstGeom prst="rect">
            <a:avLst/>
          </a:prstGeom>
          <a:noFill/>
          <a:ln>
            <a:noFill/>
          </a:ln>
        </p:spPr>
      </p:pic>
    </p:spTree>
    <p:extLst>
      <p:ext uri="{BB962C8B-B14F-4D97-AF65-F5344CB8AC3E}">
        <p14:creationId xmlns:p14="http://schemas.microsoft.com/office/powerpoint/2010/main" val="3878032692"/>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3050"/>
            <a:ext cx="2880320" cy="851694"/>
          </a:xfrm>
        </p:spPr>
        <p:txBody>
          <a:bodyPr>
            <a:noAutofit/>
          </a:bodyPr>
          <a:lstStyle/>
          <a:p>
            <a:pPr algn="ctr"/>
            <a:r>
              <a:rPr lang="es-AR" sz="2800" dirty="0" smtClean="0"/>
              <a:t>VISITA A LA UNLAM</a:t>
            </a:r>
            <a:endParaRPr lang="es-AR" sz="2800" dirty="0"/>
          </a:p>
        </p:txBody>
      </p:sp>
      <p:pic>
        <p:nvPicPr>
          <p:cNvPr id="5" name="4 Marcador de contenido" descr="La imagen puede contener: cielo y exterio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1196752"/>
            <a:ext cx="3600400" cy="2304256"/>
          </a:xfrm>
          <a:prstGeom prst="rect">
            <a:avLst/>
          </a:prstGeom>
          <a:noFill/>
          <a:ln>
            <a:noFill/>
          </a:ln>
        </p:spPr>
      </p:pic>
      <p:sp>
        <p:nvSpPr>
          <p:cNvPr id="4" name="3 Marcador de texto"/>
          <p:cNvSpPr>
            <a:spLocks noGrp="1"/>
          </p:cNvSpPr>
          <p:nvPr>
            <p:ph type="body" sz="half" idx="2"/>
          </p:nvPr>
        </p:nvSpPr>
        <p:spPr/>
        <p:txBody>
          <a:bodyPr>
            <a:normAutofit fontScale="92500" lnSpcReduction="10000"/>
          </a:bodyPr>
          <a:lstStyle/>
          <a:p>
            <a:pPr algn="just"/>
            <a:r>
              <a:rPr lang="es-AR" sz="1600" dirty="0" smtClean="0"/>
              <a:t>EL MARTES 18/9 LOS ALUMNOS DE 5° A Y B</a:t>
            </a:r>
          </a:p>
          <a:p>
            <a:pPr algn="just"/>
            <a:r>
              <a:rPr lang="es-AR" sz="1600" dirty="0" smtClean="0"/>
              <a:t>VISITARON LA UNIVERSIDAD NACIONAL DE LA MATANZA.</a:t>
            </a:r>
          </a:p>
          <a:p>
            <a:pPr algn="just"/>
            <a:r>
              <a:rPr lang="es-AR" sz="1600" dirty="0" smtClean="0"/>
              <a:t>JUNTO A LA PROFESORA DEL TALLER DE ORIENTACIÓN VOCACIONAL LA LIC. GABRIELA CANOVA, PARTICIPARON DE LA CHARLA INFORMATIVA Y VISITA GUIADA BRINDADA POR LA UNIVERSIDAD NACIONAL DE LA MATANZA.</a:t>
            </a:r>
          </a:p>
          <a:p>
            <a:pPr algn="just"/>
            <a:r>
              <a:rPr lang="es-AR" sz="1600" dirty="0" smtClean="0"/>
              <a:t> </a:t>
            </a:r>
            <a:br>
              <a:rPr lang="es-AR" sz="1600" dirty="0" smtClean="0"/>
            </a:br>
            <a:r>
              <a:rPr lang="es-AR" sz="1600" dirty="0" smtClean="0"/>
              <a:t>COMO INSTITUCIÓN APOYAMOS ESTAS INICIATIVAS DEL TALLER, ACOMPAÑANDO A NUESTROS ALUMNOS EN LA PROYECCIÓN DE SU FUTURO ACADÉMICO. </a:t>
            </a:r>
            <a:br>
              <a:rPr lang="es-AR" sz="1600" dirty="0" smtClean="0"/>
            </a:br>
            <a:r>
              <a:rPr lang="es-AR" sz="1600" dirty="0" smtClean="0"/>
              <a:t>AGRADECEMOS A LOS PROFESORES QUE NOS BRINDARON SU COMPAÑÍA EN ESTA PROPUESTA</a:t>
            </a:r>
          </a:p>
          <a:p>
            <a:endParaRPr lang="es-AR" dirty="0"/>
          </a:p>
        </p:txBody>
      </p:sp>
      <p:pic>
        <p:nvPicPr>
          <p:cNvPr id="6" name="5 Imagen" descr="La imagen puede contener: una o varias personas, personas de pie, personas caminando y exterior"/>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789040"/>
            <a:ext cx="3744416" cy="2376264"/>
          </a:xfrm>
          <a:prstGeom prst="rect">
            <a:avLst/>
          </a:prstGeom>
          <a:noFill/>
          <a:ln>
            <a:noFill/>
          </a:ln>
        </p:spPr>
      </p:pic>
    </p:spTree>
    <p:extLst>
      <p:ext uri="{BB962C8B-B14F-4D97-AF65-F5344CB8AC3E}">
        <p14:creationId xmlns:p14="http://schemas.microsoft.com/office/powerpoint/2010/main" val="4072944401"/>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260648"/>
            <a:ext cx="3008313" cy="1162050"/>
          </a:xfrm>
        </p:spPr>
        <p:txBody>
          <a:bodyPr>
            <a:normAutofit fontScale="90000"/>
          </a:bodyPr>
          <a:lstStyle/>
          <a:p>
            <a:pPr algn="ctr"/>
            <a:r>
              <a:rPr lang="es-AR" sz="3200" dirty="0" smtClean="0"/>
              <a:t>YMCA POR LA PAZ</a:t>
            </a:r>
            <a:br>
              <a:rPr lang="es-AR" sz="3200" dirty="0" smtClean="0"/>
            </a:br>
            <a:endParaRPr lang="es-AR" sz="3200" dirty="0"/>
          </a:p>
        </p:txBody>
      </p:sp>
      <p:pic>
        <p:nvPicPr>
          <p:cNvPr id="5" name="4 Marcador de contenido" descr="La imagen puede contener: una o varias personas, personas en el escenario, personas de pie e interior">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63888" y="1484785"/>
            <a:ext cx="5111750" cy="3888432"/>
          </a:xfrm>
          <a:prstGeom prst="rect">
            <a:avLst/>
          </a:prstGeom>
          <a:noFill/>
          <a:ln>
            <a:noFill/>
          </a:ln>
        </p:spPr>
      </p:pic>
      <p:sp>
        <p:nvSpPr>
          <p:cNvPr id="4" name="3 Marcador de texto"/>
          <p:cNvSpPr>
            <a:spLocks noGrp="1"/>
          </p:cNvSpPr>
          <p:nvPr>
            <p:ph type="body" sz="half" idx="2"/>
          </p:nvPr>
        </p:nvSpPr>
        <p:spPr/>
        <p:txBody>
          <a:bodyPr/>
          <a:lstStyle/>
          <a:p>
            <a:pPr algn="just"/>
            <a:r>
              <a:rPr lang="es-AR" dirty="0" smtClean="0"/>
              <a:t>LOS ALUMNOS DE 5TO AÑO Y UNA DELEGACIÓN DE 6TO A PARTICIPARON DEL MODELO DE NACIONES UNIDAD YMCA POR LA PAZ, ORGANIZADO POR LA ASOCIACIÓN CRISTIANA DE JÓVENES.</a:t>
            </a:r>
            <a:br>
              <a:rPr lang="es-AR" dirty="0" smtClean="0"/>
            </a:br>
            <a:r>
              <a:rPr lang="es-AR" dirty="0" smtClean="0"/>
              <a:t>MENCIONES OTORGADAS: </a:t>
            </a:r>
            <a:br>
              <a:rPr lang="es-AR" dirty="0" smtClean="0"/>
            </a:br>
            <a:r>
              <a:rPr lang="es-AR" dirty="0" smtClean="0"/>
              <a:t>• MEJOR INTERPELACIÓN </a:t>
            </a:r>
            <a:br>
              <a:rPr lang="es-AR" dirty="0" smtClean="0"/>
            </a:br>
            <a:r>
              <a:rPr lang="es-AR" dirty="0" smtClean="0"/>
              <a:t>• MEJOR PARTICIPACIÓN EN LA ASAMBLEA</a:t>
            </a:r>
            <a:br>
              <a:rPr lang="es-AR" dirty="0" smtClean="0"/>
            </a:br>
            <a:r>
              <a:rPr lang="es-AR" dirty="0" smtClean="0"/>
              <a:t>• MEJOR NIVEL DE REPUESTA</a:t>
            </a:r>
            <a:br>
              <a:rPr lang="es-AR" dirty="0" smtClean="0"/>
            </a:br>
            <a:r>
              <a:rPr lang="es-AR" dirty="0" smtClean="0"/>
              <a:t>• MEJOR ORATORIA BILINGÜE</a:t>
            </a:r>
          </a:p>
          <a:p>
            <a:pPr algn="just"/>
            <a:r>
              <a:rPr lang="es-AR" dirty="0" smtClean="0"/>
              <a:t>UN APLAUSO PARA CADA UNO DE ELLOS, Y A LA PROFESORA SILVIA FURSINITO, QUIEN PROPUSO Y COORDINÓ DICHA ACTIVIDAD. </a:t>
            </a:r>
            <a:br>
              <a:rPr lang="es-AR" dirty="0" smtClean="0"/>
            </a:br>
            <a:r>
              <a:rPr lang="es-AR" dirty="0" smtClean="0"/>
              <a:t>GRACIAS A LOS PROFESORES QUE NOS ACOMPAÑARON EN LA SALIDA. MERECIDO RECONOCIMIENTO A SU PARTICIPACIÓN Y ESFUERZO.</a:t>
            </a:r>
          </a:p>
          <a:p>
            <a:endParaRPr lang="es-AR" dirty="0"/>
          </a:p>
        </p:txBody>
      </p:sp>
    </p:spTree>
    <p:extLst>
      <p:ext uri="{BB962C8B-B14F-4D97-AF65-F5344CB8AC3E}">
        <p14:creationId xmlns:p14="http://schemas.microsoft.com/office/powerpoint/2010/main" val="865885915"/>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779686"/>
          </a:xfrm>
        </p:spPr>
        <p:txBody>
          <a:bodyPr>
            <a:normAutofit fontScale="90000"/>
          </a:bodyPr>
          <a:lstStyle/>
          <a:p>
            <a:pPr algn="ctr"/>
            <a:r>
              <a:rPr lang="es-AR" dirty="0" smtClean="0"/>
              <a:t> </a:t>
            </a:r>
            <a:r>
              <a:rPr lang="es-AR" sz="2800" dirty="0" smtClean="0"/>
              <a:t>21 DE SEPTIEMBRE.</a:t>
            </a:r>
            <a:br>
              <a:rPr lang="es-AR" sz="2800" dirty="0" smtClean="0"/>
            </a:br>
            <a:r>
              <a:rPr lang="es-AR" sz="2800" dirty="0" smtClean="0"/>
              <a:t>DÍA DEL ESTUDIANTE</a:t>
            </a:r>
            <a:endParaRPr lang="es-AR" sz="2800" dirty="0"/>
          </a:p>
        </p:txBody>
      </p:sp>
      <p:pic>
        <p:nvPicPr>
          <p:cNvPr id="5" name="4 Marcador de contenido" descr="La imagen puede contener: 7 personas, personas sonriendo, exterior">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625850" y="694531"/>
            <a:ext cx="5010150" cy="5010150"/>
          </a:xfrm>
          <a:prstGeom prst="rect">
            <a:avLst/>
          </a:prstGeom>
          <a:noFill/>
          <a:ln>
            <a:noFill/>
          </a:ln>
        </p:spPr>
      </p:pic>
      <p:sp>
        <p:nvSpPr>
          <p:cNvPr id="4" name="3 Marcador de texto"/>
          <p:cNvSpPr>
            <a:spLocks noGrp="1"/>
          </p:cNvSpPr>
          <p:nvPr>
            <p:ph type="body" sz="half" idx="2"/>
          </p:nvPr>
        </p:nvSpPr>
        <p:spPr>
          <a:xfrm>
            <a:off x="457200" y="1196752"/>
            <a:ext cx="3008313" cy="4929411"/>
          </a:xfrm>
        </p:spPr>
        <p:txBody>
          <a:bodyPr/>
          <a:lstStyle/>
          <a:p>
            <a:endParaRPr lang="es-AR" dirty="0" smtClean="0"/>
          </a:p>
          <a:p>
            <a:endParaRPr lang="es-AR" dirty="0"/>
          </a:p>
          <a:p>
            <a:pPr algn="just"/>
            <a:r>
              <a:rPr lang="es-AR" sz="2400" dirty="0" smtClean="0"/>
              <a:t>EN UNA JORNADA DE RECREACIÓN DISTINTA, EL NIVEL SECUNDARIO DESTINÓ PARTE DEL DÍA PARA COMPARTIR LOS  ALUMNOS JUNTO A SUS PROFESORES UN DESAYUNO,  CELEBRANDO EL DÍA DEL ESTUDIANTE</a:t>
            </a:r>
            <a:r>
              <a:rPr lang="es-AR" sz="2000" dirty="0" smtClean="0"/>
              <a:t>.</a:t>
            </a:r>
            <a:endParaRPr lang="es-AR" sz="2000" dirty="0"/>
          </a:p>
        </p:txBody>
      </p:sp>
    </p:spTree>
    <p:extLst>
      <p:ext uri="{BB962C8B-B14F-4D97-AF65-F5344CB8AC3E}">
        <p14:creationId xmlns:p14="http://schemas.microsoft.com/office/powerpoint/2010/main" val="29881435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3008313" cy="1080120"/>
          </a:xfrm>
        </p:spPr>
        <p:txBody>
          <a:bodyPr>
            <a:noAutofit/>
          </a:bodyPr>
          <a:lstStyle/>
          <a:p>
            <a:pPr algn="ctr"/>
            <a:r>
              <a:rPr lang="es-AR" sz="2800" dirty="0" smtClean="0"/>
              <a:t>JORNADA DEPORTIVA</a:t>
            </a:r>
            <a:endParaRPr lang="es-AR" sz="2800" dirty="0"/>
          </a:p>
        </p:txBody>
      </p:sp>
      <p:pic>
        <p:nvPicPr>
          <p:cNvPr id="5" name="4 Marcador de contenido" descr="La imagen puede contener: una o varias personas, exterior y naturaleza">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9912" y="908720"/>
            <a:ext cx="4608511" cy="4968552"/>
          </a:xfrm>
          <a:prstGeom prst="rect">
            <a:avLst/>
          </a:prstGeom>
          <a:noFill/>
          <a:ln>
            <a:noFill/>
          </a:ln>
        </p:spPr>
      </p:pic>
      <p:sp>
        <p:nvSpPr>
          <p:cNvPr id="4" name="3 Marcador de texto"/>
          <p:cNvSpPr>
            <a:spLocks noGrp="1"/>
          </p:cNvSpPr>
          <p:nvPr>
            <p:ph type="body" sz="half" idx="2"/>
          </p:nvPr>
        </p:nvSpPr>
        <p:spPr/>
        <p:txBody>
          <a:bodyPr>
            <a:normAutofit/>
          </a:bodyPr>
          <a:lstStyle/>
          <a:p>
            <a:pPr algn="just"/>
            <a:r>
              <a:rPr lang="es-AR" dirty="0" smtClean="0"/>
              <a:t>EL  10 DE OCTUBRE , EL NIVEL SECUNDARIO PARTICIPÓ DE LA JORNADA DEPORTIVA EN EL PREDIO DEL CLUB DEL PERSONAL DEL BANCO CENTRAL DE LA REPÚBLICA ARGENTINA  CON ACTIVIDADES PROPUESTAS POR LOS PROFES DE ED. FÍSICA Y LOS ALUMNOS DE 6TO AÑO: CROSS, POSTA Y CARRERA CON OBSTÁCULOS EN LA PISTA DE ATLETISMO, HANDBALL,FÚTBOL.</a:t>
            </a:r>
            <a:br>
              <a:rPr lang="es-AR" dirty="0" smtClean="0"/>
            </a:br>
            <a:r>
              <a:rPr lang="es-AR" dirty="0" smtClean="0"/>
              <a:t>UNA VEZ MÁS CONTAMOS CON EL APOYO Y BUENA PREDISPOSICIÓN DE LOS PROFESORES QUE NOS ACOMPAÑARON .</a:t>
            </a:r>
            <a:br>
              <a:rPr lang="es-AR" dirty="0" smtClean="0"/>
            </a:br>
            <a:r>
              <a:rPr lang="es-AR" dirty="0" smtClean="0"/>
              <a:t>FELICITAMOS A LOS ALUMNOS POR SU DESEMPEÑO EN LOS DEPORTES PROPUESTOS; Y LE BRINDAMOS UN FUERTE APLAUSO AL EQUIPO VERDE QUE OBTUVO EL 1ER LUGAR.</a:t>
            </a:r>
            <a:endParaRPr lang="es-AR" dirty="0"/>
          </a:p>
        </p:txBody>
      </p:sp>
    </p:spTree>
    <p:extLst>
      <p:ext uri="{BB962C8B-B14F-4D97-AF65-F5344CB8AC3E}">
        <p14:creationId xmlns:p14="http://schemas.microsoft.com/office/powerpoint/2010/main" val="2719712536"/>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3008313" cy="1296144"/>
          </a:xfrm>
        </p:spPr>
        <p:txBody>
          <a:bodyPr>
            <a:noAutofit/>
          </a:bodyPr>
          <a:lstStyle/>
          <a:p>
            <a:pPr algn="ctr"/>
            <a:r>
              <a:rPr lang="es-AR" sz="2800" dirty="0" smtClean="0"/>
              <a:t>VISITA A PERGAMINO CON 4°</a:t>
            </a:r>
            <a:endParaRPr lang="es-AR" sz="2800" dirty="0"/>
          </a:p>
        </p:txBody>
      </p:sp>
      <p:pic>
        <p:nvPicPr>
          <p:cNvPr id="5" name="4 Marcador de contenido" descr="https://scontent.faep4-1.fna.fbcdn.net/v/t1.0-9/44026608_701495573552646_8165498776983699456_n.jpg?_nc_cat=108&amp;_nc_ht=scontent.faep4-1.fna&amp;oh=d457741d21a05534a6478934d25a7eab&amp;oe=5CA637A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643731"/>
            <a:ext cx="5111750" cy="5111750"/>
          </a:xfrm>
          <a:prstGeom prst="rect">
            <a:avLst/>
          </a:prstGeom>
          <a:noFill/>
          <a:ln>
            <a:noFill/>
          </a:ln>
        </p:spPr>
      </p:pic>
      <p:sp>
        <p:nvSpPr>
          <p:cNvPr id="4" name="3 Marcador de texto"/>
          <p:cNvSpPr>
            <a:spLocks noGrp="1"/>
          </p:cNvSpPr>
          <p:nvPr>
            <p:ph type="body" sz="half" idx="2"/>
          </p:nvPr>
        </p:nvSpPr>
        <p:spPr>
          <a:xfrm>
            <a:off x="457200" y="1435100"/>
            <a:ext cx="3008313" cy="4946228"/>
          </a:xfrm>
        </p:spPr>
        <p:txBody>
          <a:bodyPr>
            <a:normAutofit fontScale="85000" lnSpcReduction="10000"/>
          </a:bodyPr>
          <a:lstStyle/>
          <a:p>
            <a:pPr algn="just"/>
            <a:r>
              <a:rPr lang="es-AR" dirty="0" smtClean="0"/>
              <a:t>DURANTE EL TRANSCURSO DE LOS ÚLTIMOS MESES ALUMNOS DEL 4° AÑO HAN LLEVADO A CABO UN PROYECTO SOLIDARIO PARA COLABORAR CON NUESTRA COMUNIDAD GUANELLIANA DE PERGAMINO. </a:t>
            </a:r>
          </a:p>
          <a:p>
            <a:pPr algn="just"/>
            <a:r>
              <a:rPr lang="es-AR" dirty="0" smtClean="0"/>
              <a:t>FUE TANTO EL CAUDAL DE DONACIONES RECIBIDAS QUE SE PUDO COLABORAR TAMBIÉN CON EL MERENDERO MAXLEIVA DE TABLADA Y CON EL COMEDOR DEL BARRIO SAN PEDRO DE VIRREY DEL PINO AFECTADO POR LOS ÚLTIMOS TEMPORALES QUE INUNDO CASAS ANTE EL DESBORDE DEL RÍO MATANZA.  </a:t>
            </a:r>
          </a:p>
          <a:p>
            <a:pPr algn="just"/>
            <a:r>
              <a:rPr lang="es-AR" dirty="0" smtClean="0"/>
              <a:t>EL DÍA 12 DE OCTUBRE  LA DELEGACIÓN DE ALUMNOS QUE PARTICIPÓ DE ESTE HERMOSO PROYECTO, VIAJÓ A PERGAMINO , DONDE REALIZÓ  ACTIVIDADES DE RECREACIÓN CON EL NIVEL INICIAL Y PRIMARIO; Y PINTANDO UN SALÓN DE LA ESCUELA, CON AYUDA DE LOS PROFESORES ACOMPAÑANTES. </a:t>
            </a:r>
          </a:p>
          <a:p>
            <a:pPr algn="just"/>
            <a:r>
              <a:rPr lang="es-AR" dirty="0" smtClean="0"/>
              <a:t>CONSIDERAMOS QUE NO HAY MEJOR MANERA DE LLEVAR ADELANTE EL CARISMA GUANELLIANO QUE ENRIQUECIENDO EL CORAZÓN CON ESTAS PROPUESTAS PARA AYUDAR AL MÁS NECESITADO. NO RESTA MÁS QUE AGRADECER Y FELICITAR ESTÁ INICIATIVA DE NUESTROS ALUMNOS.</a:t>
            </a:r>
          </a:p>
          <a:p>
            <a:endParaRPr lang="es-AR" dirty="0"/>
          </a:p>
        </p:txBody>
      </p:sp>
    </p:spTree>
    <p:extLst>
      <p:ext uri="{BB962C8B-B14F-4D97-AF65-F5344CB8AC3E}">
        <p14:creationId xmlns:p14="http://schemas.microsoft.com/office/powerpoint/2010/main" val="2577083411"/>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3050"/>
            <a:ext cx="3312368" cy="1139726"/>
          </a:xfrm>
        </p:spPr>
        <p:txBody>
          <a:bodyPr>
            <a:noAutofit/>
          </a:bodyPr>
          <a:lstStyle/>
          <a:p>
            <a:pPr algn="ctr"/>
            <a:r>
              <a:rPr lang="es-AR" sz="3200" dirty="0" smtClean="0"/>
              <a:t>FESTIVAL DEL  SECUNDARIO</a:t>
            </a:r>
            <a:endParaRPr lang="es-AR" sz="3200" dirty="0"/>
          </a:p>
        </p:txBody>
      </p:sp>
      <p:pic>
        <p:nvPicPr>
          <p:cNvPr id="5" name="4 Marcador de contenido" descr="No hay texto alternativo automÃ¡tico disponibl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1960" y="1412776"/>
            <a:ext cx="4104455" cy="4104456"/>
          </a:xfrm>
          <a:prstGeom prst="rect">
            <a:avLst/>
          </a:prstGeom>
          <a:noFill/>
          <a:ln>
            <a:noFill/>
          </a:ln>
        </p:spPr>
      </p:pic>
      <p:sp>
        <p:nvSpPr>
          <p:cNvPr id="4" name="3 Marcador de texto"/>
          <p:cNvSpPr>
            <a:spLocks noGrp="1"/>
          </p:cNvSpPr>
          <p:nvPr>
            <p:ph type="body" sz="half" idx="2"/>
          </p:nvPr>
        </p:nvSpPr>
        <p:spPr>
          <a:xfrm>
            <a:off x="457200" y="1595933"/>
            <a:ext cx="3008313" cy="5001419"/>
          </a:xfrm>
        </p:spPr>
        <p:txBody>
          <a:bodyPr>
            <a:normAutofit fontScale="92500" lnSpcReduction="20000"/>
          </a:bodyPr>
          <a:lstStyle/>
          <a:p>
            <a:r>
              <a:rPr lang="es-AR" dirty="0" smtClean="0"/>
              <a:t> </a:t>
            </a:r>
            <a:r>
              <a:rPr lang="es-AR" sz="2200" dirty="0" smtClean="0"/>
              <a:t>VIERNES 19 DE OCTUBRE</a:t>
            </a:r>
            <a:r>
              <a:rPr lang="es-AR" sz="1900" dirty="0" smtClean="0"/>
              <a:t>:</a:t>
            </a:r>
          </a:p>
          <a:p>
            <a:pPr algn="just"/>
            <a:r>
              <a:rPr lang="es-AR" dirty="0" smtClean="0"/>
              <a:t>LA CUENTA REGRESIVA SE ACABÓ, Y LA SEMANA TERMINO DE LA MEJOR MANERA CON UN VIERNES LLENO DE EXPECTATIVAS Y EMOCIONES ENCONTRADAS. QUE LINDO ES VERLOS DISFRUTAR, DESDE LA PREPARACIÓN HACE MESES, LOS ENSAYOS, EL COMPAÑERISMO Y EL APOYO ENTRE CURSOS, ALENTÁNDOSE Y APLAUDIÉNDOSE UNOS A OTROS. </a:t>
            </a:r>
            <a:br>
              <a:rPr lang="es-AR" dirty="0" smtClean="0"/>
            </a:br>
            <a:r>
              <a:rPr lang="es-AR" dirty="0" smtClean="0"/>
              <a:t>ESTE ES EL CLIMA QUE UNO QUIERE PARA LOS JÓVENES, EL PROYECTAR Y CRECER EN SUS IDEALES; EL BRILLAR Y CONFIAR EN SÍ MISMO. CUANTOS TALENTOS HAY EN NUESTRO QUERIDO SAN JOSÉ OBRERO!!!! </a:t>
            </a:r>
            <a:br>
              <a:rPr lang="es-AR" dirty="0" smtClean="0"/>
            </a:br>
            <a:r>
              <a:rPr lang="es-AR" dirty="0" smtClean="0"/>
              <a:t>AGRADECEMOS A LAS FAMILIAS QUE NOS ACOMPAÑAN Y NOS BRINDAN SU APOYO, AL GRUPO DE MAMÁS COLABORADORAS, A NUESTRO QUERIDO PERSONAL DE MAESTRANZA, A NUESTRO PLANTEL DOCENTE POR ACOMPAÑAR Y GUIAR A NUESTROS ALUMNOS EN EL ANTES, DURANTE Y DESPUÉS DEL FESTIVAL. Y POR ÚLTIMO UN APLAUSO ENORME A ELLOS, LOS ARTISTAS QUE BAILARON Y DESPLEGARON SUS VIRTUDES SOBRE EL ESCENARIO! SIGAN BRILLANDO ASÍ!!!!</a:t>
            </a:r>
          </a:p>
          <a:p>
            <a:endParaRPr lang="es-AR" dirty="0"/>
          </a:p>
        </p:txBody>
      </p:sp>
    </p:spTree>
    <p:extLst>
      <p:ext uri="{BB962C8B-B14F-4D97-AF65-F5344CB8AC3E}">
        <p14:creationId xmlns:p14="http://schemas.microsoft.com/office/powerpoint/2010/main" val="328866342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800" dirty="0" smtClean="0"/>
              <a:t>LA FIESTA DE SAN LUIS GUANELLA</a:t>
            </a:r>
            <a:endParaRPr lang="es-AR" sz="2800" dirty="0"/>
          </a:p>
        </p:txBody>
      </p:sp>
      <p:pic>
        <p:nvPicPr>
          <p:cNvPr id="5" name="4 Marcador de contenido" descr="La imagen puede contener: una persona, multitud y exterio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5050" y="643731"/>
            <a:ext cx="5111750" cy="5111750"/>
          </a:xfrm>
          <a:prstGeom prst="rect">
            <a:avLst/>
          </a:prstGeom>
          <a:noFill/>
          <a:ln>
            <a:noFill/>
          </a:ln>
        </p:spPr>
      </p:pic>
      <p:sp>
        <p:nvSpPr>
          <p:cNvPr id="4" name="3 Marcador de texto"/>
          <p:cNvSpPr>
            <a:spLocks noGrp="1"/>
          </p:cNvSpPr>
          <p:nvPr>
            <p:ph type="body" sz="half" idx="2"/>
          </p:nvPr>
        </p:nvSpPr>
        <p:spPr/>
        <p:txBody>
          <a:bodyPr>
            <a:normAutofit lnSpcReduction="10000"/>
          </a:bodyPr>
          <a:lstStyle/>
          <a:p>
            <a:pPr algn="just"/>
            <a:r>
              <a:rPr lang="es-AR" dirty="0" smtClean="0"/>
              <a:t>UNA FIESTA DE TODOS VIVIDA CON TOTAL ALEGRÍA EL MIÉRCOLES 24 DE OCTUBRE, EL DÍA DE SAN LUIS GUANELLA.</a:t>
            </a:r>
          </a:p>
          <a:p>
            <a:pPr algn="just"/>
            <a:endParaRPr lang="es-AR" dirty="0" smtClean="0"/>
          </a:p>
          <a:p>
            <a:pPr algn="just"/>
            <a:r>
              <a:rPr lang="es-AR" dirty="0" smtClean="0"/>
              <a:t>LOS TRES NIVELES FESTEJARON DURANTE LA JORNADA, PARA CONCLUIR TODOS JUNTOS EN UNA CELEBRACIÓN EN EL GIMNASIO, CON LA PRESENCIA DE LAS FAMILIAS.</a:t>
            </a:r>
          </a:p>
          <a:p>
            <a:pPr algn="just"/>
            <a:r>
              <a:rPr lang="es-AR" dirty="0" smtClean="0"/>
              <a:t>FINALIZÓ CON UNA SUELTA DE UN ROSARIO DE GLOBOS.</a:t>
            </a:r>
          </a:p>
          <a:p>
            <a:pPr algn="just"/>
            <a:r>
              <a:rPr lang="es-AR" dirty="0" smtClean="0"/>
              <a:t>OTRO 24 DE OCTUBRE QUE NOS ENCUENTRA REUNIDOS COMO UNA GRAN FAMILIA GUANELLIANA. NUESTRO DESEO COMO COMUNIDAD EDUCATIVA ES QUE SAN LUIS GUANELLA NOS GUÍE Y ACOMPAÑE EN ESTE HERMOSO CAMINO DE LA EDUCACIÓN; AFIANZANDO Y RECORDANDO EN CADA PASO SU CARISMA Y ENSEÑANZAS</a:t>
            </a:r>
            <a:endParaRPr lang="es-AR" dirty="0"/>
          </a:p>
        </p:txBody>
      </p:sp>
    </p:spTree>
    <p:extLst>
      <p:ext uri="{BB962C8B-B14F-4D97-AF65-F5344CB8AC3E}">
        <p14:creationId xmlns:p14="http://schemas.microsoft.com/office/powerpoint/2010/main" val="1512869388"/>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3168352" cy="648072"/>
          </a:xfrm>
          <a:ln>
            <a:solidFill>
              <a:schemeClr val="accent1"/>
            </a:solidFill>
          </a:ln>
        </p:spPr>
        <p:txBody>
          <a:bodyPr/>
          <a:lstStyle/>
          <a:p>
            <a:pPr algn="ctr"/>
            <a:r>
              <a:rPr lang="es-AR" dirty="0" smtClean="0"/>
              <a:t>MICROEMPRENDIMIENTO</a:t>
            </a:r>
            <a:endParaRPr lang="es-AR" dirty="0"/>
          </a:p>
        </p:txBody>
      </p:sp>
      <p:pic>
        <p:nvPicPr>
          <p:cNvPr id="5" name="4 Marcador de contenido" descr="No hay texto alternativo automÃ¡tico disponib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3933056"/>
            <a:ext cx="3312368" cy="2049016"/>
          </a:xfrm>
          <a:prstGeom prst="rect">
            <a:avLst/>
          </a:prstGeom>
          <a:noFill/>
          <a:ln>
            <a:noFill/>
          </a:ln>
        </p:spPr>
      </p:pic>
      <p:sp>
        <p:nvSpPr>
          <p:cNvPr id="4" name="3 Marcador de texto"/>
          <p:cNvSpPr>
            <a:spLocks noGrp="1"/>
          </p:cNvSpPr>
          <p:nvPr>
            <p:ph type="body" sz="half" idx="2"/>
          </p:nvPr>
        </p:nvSpPr>
        <p:spPr>
          <a:xfrm>
            <a:off x="755576" y="1628800"/>
            <a:ext cx="3008313" cy="4691063"/>
          </a:xfrm>
        </p:spPr>
        <p:txBody>
          <a:bodyPr>
            <a:normAutofit fontScale="92500" lnSpcReduction="10000"/>
          </a:bodyPr>
          <a:lstStyle/>
          <a:p>
            <a:endParaRPr lang="es-AR" dirty="0" smtClean="0"/>
          </a:p>
          <a:p>
            <a:pPr algn="just"/>
            <a:r>
              <a:rPr lang="es-AR" b="1" dirty="0" smtClean="0"/>
              <a:t>LOS ALUMNOS DE 6° AÑO LLEVARON ADELANTE EL MICROEMPRENDIMIENTO DEL 2018 JUNTO A SUS DOCENTES EL VIERNES 23/11</a:t>
            </a:r>
          </a:p>
          <a:p>
            <a:pPr algn="just"/>
            <a:r>
              <a:rPr lang="es-AR" b="1" dirty="0" smtClean="0"/>
              <a:t>EN ESTA OPORTUNIDAD ADEMÁS DE STAND DE VENTA DE COMIDA, CONFORMARON, DESDE LA MATERIA  PROYECTOS ORGANIZACIONALES, UNA COMPAÑÍA TEATRAL, QUE PUSO EN ESCENA DOS OBRAS DE TEATRO</a:t>
            </a:r>
            <a:r>
              <a:rPr lang="es-AR" b="1" i="1" dirty="0" smtClean="0"/>
              <a:t>: LA PATRIA FRÍA Y ESPERANDO LA CARROZA, </a:t>
            </a:r>
            <a:r>
              <a:rPr lang="es-AR" b="1" dirty="0" smtClean="0"/>
              <a:t>DIRIGIDOS POR LA PROFESORA DE LITERATURA.</a:t>
            </a:r>
          </a:p>
          <a:p>
            <a:pPr algn="just"/>
            <a:r>
              <a:rPr lang="es-AR" b="1" dirty="0" smtClean="0"/>
              <a:t>SE SUMÓ AL MICROEMPRENDIMIENTO LAS EXPOSICIONES DE LOS TRABAJOS REALIZADOS EN LOS TALLERES DE HABILIDADES SOCIALES Y EDUCACIÓN AMBIENTAL, DE ALUMNOS DE 1° A 3° AÑO, TAMBIÉN HUBO STAND DE VENTA DE COMIDA DULCE Y SALADA, REALIZADO POR ALUMNOS DE 1° A 5°</a:t>
            </a:r>
          </a:p>
          <a:p>
            <a:pPr algn="just"/>
            <a:r>
              <a:rPr lang="es-AR" b="1" dirty="0" smtClean="0"/>
              <a:t>AGRADECEMOS A LOS CHICOS Y A SUS DOCENTES POR EL TRABAJO REALIZADO</a:t>
            </a:r>
            <a:r>
              <a:rPr lang="es-AR" dirty="0" smtClean="0"/>
              <a:t>.</a:t>
            </a:r>
          </a:p>
          <a:p>
            <a:endParaRPr lang="es-AR" dirty="0"/>
          </a:p>
        </p:txBody>
      </p:sp>
      <p:pic>
        <p:nvPicPr>
          <p:cNvPr id="1026" name="Picture 2" descr="La imagen puede contener: 2 personas, personas en el escenario e inter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052736"/>
            <a:ext cx="3600400" cy="251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9487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i="1" dirty="0" smtClean="0"/>
              <a:t>LA PATRIA FRÍA</a:t>
            </a:r>
            <a:endParaRPr lang="es-AR" i="1" dirty="0"/>
          </a:p>
        </p:txBody>
      </p:sp>
      <p:sp>
        <p:nvSpPr>
          <p:cNvPr id="3" name="2 Marcador de contenido"/>
          <p:cNvSpPr>
            <a:spLocks noGrp="1"/>
          </p:cNvSpPr>
          <p:nvPr>
            <p:ph idx="1"/>
          </p:nvPr>
        </p:nvSpPr>
        <p:spPr/>
        <p:txBody>
          <a:bodyPr/>
          <a:lstStyle/>
          <a:p>
            <a:endParaRPr lang="es-AR" dirty="0"/>
          </a:p>
        </p:txBody>
      </p:sp>
      <p:pic>
        <p:nvPicPr>
          <p:cNvPr id="2050" name="Picture 2" descr="C:\Users\SAN JOSE\Downloads\IMG-20181219-WA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84887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6937"/>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339752" y="260648"/>
            <a:ext cx="3008313" cy="1368152"/>
          </a:xfrm>
        </p:spPr>
        <p:txBody>
          <a:bodyPr>
            <a:normAutofit fontScale="90000"/>
          </a:bodyPr>
          <a:lstStyle/>
          <a:p>
            <a:pPr algn="ctr"/>
            <a:r>
              <a:rPr lang="es-AR" sz="3600" dirty="0" smtClean="0"/>
              <a:t>INICIO DEL CICLO LECTIVO 2018</a:t>
            </a:r>
            <a:endParaRPr lang="es-AR" sz="3600" dirty="0"/>
          </a:p>
        </p:txBody>
      </p:sp>
      <p:pic>
        <p:nvPicPr>
          <p:cNvPr id="7" name="6 Marcador de contenido" descr="No hay texto alternativo automático disponible.">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575050" y="1988840"/>
            <a:ext cx="5111750" cy="3384376"/>
          </a:xfrm>
          <a:prstGeom prst="rect">
            <a:avLst/>
          </a:prstGeom>
          <a:noFill/>
          <a:ln>
            <a:noFill/>
          </a:ln>
        </p:spPr>
      </p:pic>
      <p:sp>
        <p:nvSpPr>
          <p:cNvPr id="9" name="8 Marcador de texto"/>
          <p:cNvSpPr>
            <a:spLocks noGrp="1"/>
          </p:cNvSpPr>
          <p:nvPr>
            <p:ph type="body" sz="half" idx="2"/>
          </p:nvPr>
        </p:nvSpPr>
        <p:spPr/>
        <p:txBody>
          <a:bodyPr>
            <a:normAutofit lnSpcReduction="10000"/>
          </a:bodyPr>
          <a:lstStyle/>
          <a:p>
            <a:pPr algn="ctr"/>
            <a:r>
              <a:rPr lang="es-AR" sz="4000" b="1" dirty="0" smtClean="0"/>
              <a:t>Acto</a:t>
            </a:r>
            <a:endParaRPr lang="es-AR" sz="4000" b="1" dirty="0"/>
          </a:p>
          <a:p>
            <a:pPr algn="just"/>
            <a:r>
              <a:rPr lang="es-AR" sz="1800" dirty="0"/>
              <a:t>Nivel Secundario/ Ciclo Lectivo 2018 </a:t>
            </a:r>
            <a:br>
              <a:rPr lang="es-AR" sz="1800" dirty="0"/>
            </a:br>
            <a:r>
              <a:rPr lang="es-AR" sz="1800" dirty="0"/>
              <a:t>Lunes 12/3/18</a:t>
            </a:r>
          </a:p>
          <a:p>
            <a:pPr algn="just"/>
            <a:r>
              <a:rPr lang="es-AR" sz="1800" dirty="0"/>
              <a:t>Horario de ingreso: 7:30 </a:t>
            </a:r>
            <a:r>
              <a:rPr lang="es-AR" sz="1800" dirty="0" err="1"/>
              <a:t>hs</a:t>
            </a:r>
            <a:endParaRPr lang="es-AR" sz="1800" dirty="0"/>
          </a:p>
          <a:p>
            <a:pPr algn="just"/>
            <a:r>
              <a:rPr lang="es-AR" sz="1800" dirty="0"/>
              <a:t>Horarios de retiros:</a:t>
            </a:r>
            <a:br>
              <a:rPr lang="es-AR" sz="1800" dirty="0"/>
            </a:br>
            <a:r>
              <a:rPr lang="es-AR" sz="1800" dirty="0"/>
              <a:t>•2do a 6to Año: 10:50hs. Por puerta de </a:t>
            </a:r>
            <a:r>
              <a:rPr lang="es-AR" sz="1800" dirty="0" err="1"/>
              <a:t>Paunero</a:t>
            </a:r>
            <a:r>
              <a:rPr lang="es-AR" sz="1800" dirty="0"/>
              <a:t>.</a:t>
            </a:r>
          </a:p>
          <a:p>
            <a:pPr algn="just"/>
            <a:r>
              <a:rPr lang="es-AR" sz="1800" dirty="0"/>
              <a:t>•1er Año: 11:50 </a:t>
            </a:r>
            <a:r>
              <a:rPr lang="es-AR" sz="1800" dirty="0" err="1"/>
              <a:t>hs</a:t>
            </a:r>
            <a:r>
              <a:rPr lang="es-AR" sz="1800" dirty="0"/>
              <a:t>. Por puerta de Blanco Encalada.</a:t>
            </a:r>
          </a:p>
          <a:p>
            <a:pPr algn="just"/>
            <a:r>
              <a:rPr lang="es-AR" sz="1800" i="1" dirty="0"/>
              <a:t>A prepararse para un nuevo año de crecimiento y aprendizaje </a:t>
            </a:r>
            <a:r>
              <a:rPr lang="es-AR" sz="1800" i="1" dirty="0" smtClean="0"/>
              <a:t>compartido!!!</a:t>
            </a:r>
            <a:endParaRPr lang="es-AR" sz="1800" i="1" dirty="0"/>
          </a:p>
          <a:p>
            <a:endParaRPr lang="es-AR" i="1" dirty="0" smtClean="0"/>
          </a:p>
          <a:p>
            <a:r>
              <a:rPr lang="es-AR" i="1" dirty="0" smtClean="0"/>
              <a:t>Mural de los Egresados 2017</a:t>
            </a:r>
            <a:endParaRPr lang="es-AR" i="1" dirty="0"/>
          </a:p>
        </p:txBody>
      </p:sp>
    </p:spTree>
    <p:extLst>
      <p:ext uri="{BB962C8B-B14F-4D97-AF65-F5344CB8AC3E}">
        <p14:creationId xmlns:p14="http://schemas.microsoft.com/office/powerpoint/2010/main" val="265030381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26170"/>
          </a:xfrm>
        </p:spPr>
        <p:txBody>
          <a:bodyPr/>
          <a:lstStyle/>
          <a:p>
            <a:r>
              <a:rPr lang="es-AR" i="1" dirty="0" smtClean="0"/>
              <a:t>ESPERANDO LA CARROZA</a:t>
            </a:r>
            <a:endParaRPr lang="es-AR" i="1" dirty="0"/>
          </a:p>
        </p:txBody>
      </p:sp>
      <p:sp>
        <p:nvSpPr>
          <p:cNvPr id="3" name="2 Marcador de contenido"/>
          <p:cNvSpPr>
            <a:spLocks noGrp="1"/>
          </p:cNvSpPr>
          <p:nvPr>
            <p:ph idx="1"/>
          </p:nvPr>
        </p:nvSpPr>
        <p:spPr/>
        <p:txBody>
          <a:bodyPr/>
          <a:lstStyle/>
          <a:p>
            <a:endParaRPr lang="es-AR" dirty="0"/>
          </a:p>
        </p:txBody>
      </p:sp>
      <p:pic>
        <p:nvPicPr>
          <p:cNvPr id="1026" name="Picture 2" descr="C:\Users\SAN JOSE\Downloads\IMG_15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13690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77195"/>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2800" dirty="0" smtClean="0"/>
              <a:t>ARTICULACIÓN CON PRIMARIA </a:t>
            </a:r>
            <a:endParaRPr lang="es-AR" sz="2800" dirty="0"/>
          </a:p>
        </p:txBody>
      </p:sp>
      <p:sp>
        <p:nvSpPr>
          <p:cNvPr id="4" name="3 Marcador de texto"/>
          <p:cNvSpPr>
            <a:spLocks noGrp="1"/>
          </p:cNvSpPr>
          <p:nvPr>
            <p:ph type="body" sz="half" idx="2"/>
          </p:nvPr>
        </p:nvSpPr>
        <p:spPr/>
        <p:txBody>
          <a:bodyPr/>
          <a:lstStyle/>
          <a:p>
            <a:pPr algn="just"/>
            <a:r>
              <a:rPr lang="es-AR" dirty="0" smtClean="0"/>
              <a:t>DURANTE LA 2° QUINCENA DE NOVIEMBRE Y PRIMERA SEMANA DE DICIEMBRE SE REALIZÓ LA ARTICULACIÓN CON 6° GRADO A Y B DE PRIMARIA.</a:t>
            </a:r>
          </a:p>
          <a:p>
            <a:pPr algn="just"/>
            <a:r>
              <a:rPr lang="es-AR" dirty="0" smtClean="0"/>
              <a:t>LOS ALUMNOS DE 6° GRADO, FORMARON AL INICIO COMO PARTE DEL NIVEL SECUNDARIO Y POSTERIORMENTE COMPARTIERON ACTIVIDADES DE AULA CON LOS FUTUROS DOCENTES DE MATEMÁTICA Y LENGUA. TAMBIÉN REALIZARON ACTIVIDADES DE EDUCACIÓN FÍSICA.</a:t>
            </a:r>
          </a:p>
          <a:p>
            <a:pPr algn="just"/>
            <a:endParaRPr lang="es-AR" dirty="0"/>
          </a:p>
          <a:p>
            <a:pPr algn="just"/>
            <a:r>
              <a:rPr lang="es-AR" dirty="0" smtClean="0"/>
              <a:t>UNA MANERA DE ACERCAR A LOS FUTUROS EGRESADOS DEL NIVEL PRIMARIO A LA PRÓXIMA ETAPA.</a:t>
            </a:r>
            <a:endParaRPr lang="es-AR" dirty="0"/>
          </a:p>
        </p:txBody>
      </p:sp>
      <p:pic>
        <p:nvPicPr>
          <p:cNvPr id="4098" name="Picture 2" descr="C:\Users\SAN JOSE\Pictures\images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1340768"/>
            <a:ext cx="320295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01827"/>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3008313" cy="792088"/>
          </a:xfrm>
        </p:spPr>
        <p:txBody>
          <a:bodyPr>
            <a:noAutofit/>
          </a:bodyPr>
          <a:lstStyle/>
          <a:p>
            <a:pPr algn="ctr"/>
            <a:r>
              <a:rPr lang="es-AR" sz="2800" dirty="0" smtClean="0"/>
              <a:t>CONVIVENCIA DE LOS 6°</a:t>
            </a:r>
            <a:endParaRPr lang="es-AR" sz="2800" dirty="0"/>
          </a:p>
        </p:txBody>
      </p:sp>
      <p:sp>
        <p:nvSpPr>
          <p:cNvPr id="3" name="2 Marcador de contenido"/>
          <p:cNvSpPr>
            <a:spLocks noGrp="1"/>
          </p:cNvSpPr>
          <p:nvPr>
            <p:ph idx="1"/>
          </p:nvPr>
        </p:nvSpPr>
        <p:spPr/>
        <p:txBody>
          <a:bodyPr/>
          <a:lstStyle/>
          <a:p>
            <a:r>
              <a:rPr lang="es-AR" dirty="0" smtClean="0"/>
              <a:t>LUJÁN 2018</a:t>
            </a:r>
            <a:endParaRPr lang="es-AR" dirty="0"/>
          </a:p>
        </p:txBody>
      </p:sp>
      <p:sp>
        <p:nvSpPr>
          <p:cNvPr id="4" name="3 Marcador de texto"/>
          <p:cNvSpPr>
            <a:spLocks noGrp="1"/>
          </p:cNvSpPr>
          <p:nvPr>
            <p:ph type="body" sz="half" idx="2"/>
          </p:nvPr>
        </p:nvSpPr>
        <p:spPr/>
        <p:txBody>
          <a:bodyPr>
            <a:normAutofit lnSpcReduction="10000"/>
          </a:bodyPr>
          <a:lstStyle/>
          <a:p>
            <a:pPr algn="just"/>
            <a:r>
              <a:rPr lang="es-AR" sz="2000" dirty="0" smtClean="0"/>
              <a:t>EL DÍA MARTES 27/11 VIAJAMOS A LUJÁN PARA COMPARTIR UNA JORNADA ESPECIAL CON NUESTROS EGRESADOS.</a:t>
            </a:r>
          </a:p>
          <a:p>
            <a:pPr algn="just"/>
            <a:r>
              <a:rPr lang="es-AR" sz="2000" dirty="0" smtClean="0"/>
              <a:t>EN UN CLIMA DE ALEGRÍA Y NOSTALGIA, AL MISMO TIEMPO, COMPARTIMOS EL CIERRE DE UNA ETAPA MARAVILLOSA.</a:t>
            </a:r>
          </a:p>
          <a:p>
            <a:pPr algn="just"/>
            <a:r>
              <a:rPr lang="es-AR" sz="2000" dirty="0" smtClean="0"/>
              <a:t>AL ATARDECER CAMINAMOS DESDE EL NOVICIADO HASTA LA BASÍLICA, PARA RECIBIR LA BENDICIÓN DE NUESTRA MADRE.</a:t>
            </a:r>
            <a:endParaRPr lang="es-AR" sz="2000" dirty="0"/>
          </a:p>
        </p:txBody>
      </p:sp>
      <p:pic>
        <p:nvPicPr>
          <p:cNvPr id="1028" name="Picture 4" descr="C:\Users\SAN JOSE\Downloads\IMG-20181129-WA0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883" y="908720"/>
            <a:ext cx="530458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77171"/>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3008313" cy="1296144"/>
          </a:xfrm>
        </p:spPr>
        <p:txBody>
          <a:bodyPr>
            <a:noAutofit/>
          </a:bodyPr>
          <a:lstStyle/>
          <a:p>
            <a:pPr algn="ctr"/>
            <a:r>
              <a:rPr lang="es-AR" sz="3200" dirty="0" smtClean="0"/>
              <a:t>CONVIVENCIA DE LOS 6° </a:t>
            </a:r>
            <a:endParaRPr lang="es-AR" sz="3200" dirty="0"/>
          </a:p>
        </p:txBody>
      </p:sp>
      <p:sp>
        <p:nvSpPr>
          <p:cNvPr id="3" name="2 Marcador de contenido"/>
          <p:cNvSpPr>
            <a:spLocks noGrp="1"/>
          </p:cNvSpPr>
          <p:nvPr>
            <p:ph idx="1"/>
          </p:nvPr>
        </p:nvSpPr>
        <p:spPr/>
        <p:txBody>
          <a:bodyPr/>
          <a:lstStyle/>
          <a:p>
            <a:r>
              <a:rPr lang="es-AR" dirty="0" smtClean="0"/>
              <a:t>LUJÁN 2018</a:t>
            </a:r>
            <a:endParaRPr lang="es-AR" dirty="0"/>
          </a:p>
        </p:txBody>
      </p:sp>
      <p:sp>
        <p:nvSpPr>
          <p:cNvPr id="4" name="3 Marcador de texto"/>
          <p:cNvSpPr>
            <a:spLocks noGrp="1"/>
          </p:cNvSpPr>
          <p:nvPr>
            <p:ph type="body" sz="half" idx="2"/>
          </p:nvPr>
        </p:nvSpPr>
        <p:spPr>
          <a:xfrm>
            <a:off x="467544" y="1531950"/>
            <a:ext cx="3008313" cy="4082132"/>
          </a:xfrm>
        </p:spPr>
        <p:txBody>
          <a:bodyPr/>
          <a:lstStyle/>
          <a:p>
            <a:endParaRPr lang="es-AR" dirty="0" smtClean="0"/>
          </a:p>
          <a:p>
            <a:pPr algn="ctr"/>
            <a:r>
              <a:rPr lang="es-AR" sz="4000" dirty="0" smtClean="0"/>
              <a:t>RONDA DE VELAS</a:t>
            </a:r>
          </a:p>
          <a:p>
            <a:pPr algn="ctr"/>
            <a:endParaRPr lang="es-AR" sz="4000" dirty="0" smtClean="0"/>
          </a:p>
          <a:p>
            <a:pPr algn="ctr"/>
            <a:r>
              <a:rPr lang="es-AR" sz="2000" dirty="0" smtClean="0"/>
              <a:t> DURANTE LA TARDE, UN MOMENTO EMOTIVO, DONDE COMPARTIMOS LOS SENTIMIENTOS DE TANTOS AÑOS VIVIDOS</a:t>
            </a:r>
          </a:p>
          <a:p>
            <a:pPr algn="ctr"/>
            <a:endParaRPr lang="es-AR" sz="2000" dirty="0"/>
          </a:p>
        </p:txBody>
      </p:sp>
      <p:pic>
        <p:nvPicPr>
          <p:cNvPr id="3074" name="Picture 2" descr="C:\Users\SAN JOSE\Downloads\IMG-20181129-WA0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052736"/>
            <a:ext cx="475252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49956"/>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3200" dirty="0" smtClean="0"/>
              <a:t>CONVIVENCIA DE LOS 6°</a:t>
            </a:r>
            <a:endParaRPr lang="es-AR" sz="3200" dirty="0"/>
          </a:p>
        </p:txBody>
      </p:sp>
      <p:sp>
        <p:nvSpPr>
          <p:cNvPr id="3" name="2 Marcador de contenido"/>
          <p:cNvSpPr>
            <a:spLocks noGrp="1"/>
          </p:cNvSpPr>
          <p:nvPr>
            <p:ph idx="1"/>
          </p:nvPr>
        </p:nvSpPr>
        <p:spPr/>
        <p:txBody>
          <a:bodyPr/>
          <a:lstStyle/>
          <a:p>
            <a:r>
              <a:rPr lang="es-AR" dirty="0" smtClean="0"/>
              <a:t>LUJÁN 2018</a:t>
            </a:r>
            <a:endParaRPr lang="es-AR" dirty="0"/>
          </a:p>
        </p:txBody>
      </p:sp>
      <p:sp>
        <p:nvSpPr>
          <p:cNvPr id="4" name="3 Marcador de texto"/>
          <p:cNvSpPr>
            <a:spLocks noGrp="1"/>
          </p:cNvSpPr>
          <p:nvPr>
            <p:ph type="body" sz="half" idx="2"/>
          </p:nvPr>
        </p:nvSpPr>
        <p:spPr/>
        <p:txBody>
          <a:bodyPr/>
          <a:lstStyle/>
          <a:p>
            <a:endParaRPr lang="es-AR" dirty="0" smtClean="0"/>
          </a:p>
          <a:p>
            <a:pPr algn="just"/>
            <a:r>
              <a:rPr lang="es-AR" sz="2000" dirty="0" smtClean="0"/>
              <a:t>CERRAMOS LA JORNADA COMPARTIENDO UNAS RICAS PIZZAS!</a:t>
            </a:r>
          </a:p>
          <a:p>
            <a:pPr algn="just"/>
            <a:endParaRPr lang="es-AR" sz="2000" dirty="0"/>
          </a:p>
          <a:p>
            <a:pPr algn="just"/>
            <a:r>
              <a:rPr lang="es-AR" sz="2000" dirty="0" smtClean="0"/>
              <a:t>SALUD EGRESADOS!</a:t>
            </a:r>
          </a:p>
          <a:p>
            <a:pPr algn="just"/>
            <a:r>
              <a:rPr lang="es-AR" sz="2000" dirty="0" smtClean="0"/>
              <a:t>QUE NUESTRA MADRE LA VIRGEN, LOS GUÍE EN EL NUEVO CAMINO. QUE SAN LUIS GUANELLA LOS PROTEJA SIEMPRE.</a:t>
            </a:r>
            <a:endParaRPr lang="es-AR" sz="2000" dirty="0"/>
          </a:p>
        </p:txBody>
      </p:sp>
      <p:pic>
        <p:nvPicPr>
          <p:cNvPr id="2050" name="Picture 2" descr="C:\Users\SAN JOSE\Downloads\IMG-20181129-WA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36712"/>
            <a:ext cx="514350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500425"/>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995710"/>
          </a:xfrm>
        </p:spPr>
        <p:txBody>
          <a:bodyPr>
            <a:noAutofit/>
          </a:bodyPr>
          <a:lstStyle/>
          <a:p>
            <a:pPr algn="ctr"/>
            <a:r>
              <a:rPr lang="es-AR" sz="3200" dirty="0" smtClean="0"/>
              <a:t>ACTO DE FIN DE CURSO</a:t>
            </a:r>
            <a:endParaRPr lang="es-AR" sz="3200" dirty="0"/>
          </a:p>
        </p:txBody>
      </p:sp>
      <p:pic>
        <p:nvPicPr>
          <p:cNvPr id="5" name="4 Marcador de contenido" descr="C:\Users\SAN JOSE\Downloads\IMG-20181208-WA0002 (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282700"/>
            <a:ext cx="4248472" cy="2506340"/>
          </a:xfrm>
          <a:prstGeom prst="rect">
            <a:avLst/>
          </a:prstGeom>
          <a:noFill/>
          <a:ln>
            <a:noFill/>
          </a:ln>
        </p:spPr>
      </p:pic>
      <p:sp>
        <p:nvSpPr>
          <p:cNvPr id="4" name="3 Marcador de texto"/>
          <p:cNvSpPr>
            <a:spLocks noGrp="1"/>
          </p:cNvSpPr>
          <p:nvPr>
            <p:ph type="body" sz="half" idx="2"/>
          </p:nvPr>
        </p:nvSpPr>
        <p:spPr/>
        <p:txBody>
          <a:bodyPr>
            <a:normAutofit fontScale="92500" lnSpcReduction="10000"/>
          </a:bodyPr>
          <a:lstStyle/>
          <a:p>
            <a:pPr algn="just"/>
            <a:r>
              <a:rPr lang="es-AR" sz="1500" dirty="0" smtClean="0"/>
              <a:t>EL VIERNES 07/12 DESPEDIMOS A UNA NUEVA PROMOCIÓN DE ALUMNOS DE 6° AÑO.</a:t>
            </a:r>
          </a:p>
          <a:p>
            <a:pPr algn="just"/>
            <a:endParaRPr lang="es-AR" dirty="0"/>
          </a:p>
          <a:p>
            <a:pPr algn="just"/>
            <a:r>
              <a:rPr lang="es-AR" dirty="0" smtClean="0"/>
              <a:t>CON TODA LA EMOCIÓN A FLOR DE PIEL, LOS EGRESADOS Y SUS FAMILIAS PARTICIPARON DE UN EMOTIVO ACTO, QUE COMENZÓ CON LA MISA EN EL TEMPLO PARROQUIAL A LAS 19HS Y SE TRASLADÓ A LAS 20HS AL GIMNASIO DEL COLEGIO PARA COMENZAR EL ACTO DE GRADUACIÓN.</a:t>
            </a:r>
          </a:p>
          <a:p>
            <a:pPr algn="just"/>
            <a:r>
              <a:rPr lang="es-AR" dirty="0" smtClean="0"/>
              <a:t>DURANTE EL ACTO, EN UN CLIMA DE FIESTA, SE DESPIDIÓ A CADA UNO DE LOS ALUMNOS, COMENZANDO POR  LAS PALABRAS PRONUNCIADAS POR EL DIRECTOR  PROF. CRISTIAN MAC DONALD Y LA PROFESORA MARISOL CICCONE, CONTINUANDO POR LAS PALABRAS DE LAS ALUMNAS MILAGROS MARTIRENA Y CANDELA PULELLA, HASTA FINALIZAR CON LA TAN ANSIADA ENTREGA DE MEDALLAS Y DIPLOMAS.</a:t>
            </a:r>
          </a:p>
          <a:p>
            <a:pPr algn="just"/>
            <a:r>
              <a:rPr lang="es-AR" dirty="0" smtClean="0"/>
              <a:t>MUCHAS SUERTE QUERIDOS CHICOS!</a:t>
            </a:r>
            <a:endParaRPr lang="es-AR" dirty="0"/>
          </a:p>
        </p:txBody>
      </p:sp>
      <p:pic>
        <p:nvPicPr>
          <p:cNvPr id="6" name="5 Imagen" descr="C:\Users\SAN JOSE\Downloads\IMG-20181207-WA00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3" y="4077072"/>
            <a:ext cx="4248473" cy="2232248"/>
          </a:xfrm>
          <a:prstGeom prst="rect">
            <a:avLst/>
          </a:prstGeom>
          <a:noFill/>
          <a:ln>
            <a:noFill/>
          </a:ln>
        </p:spPr>
      </p:pic>
    </p:spTree>
    <p:extLst>
      <p:ext uri="{BB962C8B-B14F-4D97-AF65-F5344CB8AC3E}">
        <p14:creationId xmlns:p14="http://schemas.microsoft.com/office/powerpoint/2010/main" val="71566686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499766"/>
          </a:xfrm>
        </p:spPr>
        <p:txBody>
          <a:bodyPr>
            <a:noAutofit/>
          </a:bodyPr>
          <a:lstStyle/>
          <a:p>
            <a:r>
              <a:rPr lang="es-AR" sz="3200" i="1" dirty="0" smtClean="0"/>
              <a:t>GRACIAS POR OTRO AÑO COMPARTIDO</a:t>
            </a:r>
            <a:endParaRPr lang="es-AR" sz="3200" i="1" dirty="0"/>
          </a:p>
        </p:txBody>
      </p:sp>
      <p:sp>
        <p:nvSpPr>
          <p:cNvPr id="3" name="2 Marcador de contenido"/>
          <p:cNvSpPr>
            <a:spLocks noGrp="1"/>
          </p:cNvSpPr>
          <p:nvPr>
            <p:ph idx="1"/>
          </p:nvPr>
        </p:nvSpPr>
        <p:spPr/>
        <p:txBody>
          <a:bodyPr/>
          <a:lstStyle/>
          <a:p>
            <a:r>
              <a:rPr lang="es-AR" i="1" dirty="0" smtClean="0"/>
              <a:t>FELIZ NAVIDAD PARA TODOS! </a:t>
            </a:r>
            <a:endParaRPr lang="es-AR" i="1" dirty="0"/>
          </a:p>
        </p:txBody>
      </p:sp>
      <p:sp>
        <p:nvSpPr>
          <p:cNvPr id="4" name="3 Marcador de texto"/>
          <p:cNvSpPr>
            <a:spLocks noGrp="1"/>
          </p:cNvSpPr>
          <p:nvPr>
            <p:ph type="body" sz="half" idx="2"/>
          </p:nvPr>
        </p:nvSpPr>
        <p:spPr>
          <a:xfrm>
            <a:off x="457200" y="1844824"/>
            <a:ext cx="3008313" cy="4281339"/>
          </a:xfrm>
        </p:spPr>
        <p:txBody>
          <a:bodyPr/>
          <a:lstStyle/>
          <a:p>
            <a:endParaRPr lang="es-AR" dirty="0" smtClean="0"/>
          </a:p>
          <a:p>
            <a:r>
              <a:rPr lang="es-AR" sz="3200" i="1" dirty="0" smtClean="0"/>
              <a:t>QUE EL NIÑO JESÚS BENDIGA SUS HOGARES Y A LOS QUE HABITAN EN ÉL</a:t>
            </a:r>
          </a:p>
          <a:p>
            <a:endParaRPr lang="es-AR" sz="3200" i="1" dirty="0"/>
          </a:p>
          <a:p>
            <a:r>
              <a:rPr lang="es-AR" sz="2000" i="1" dirty="0" smtClean="0"/>
              <a:t>Nivel Secundario</a:t>
            </a:r>
            <a:endParaRPr lang="es-AR" sz="2000" i="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1493055"/>
            <a:ext cx="4142040" cy="430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938194"/>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25 de Marzo. Celebración del Niño por Nacer</a:t>
            </a:r>
            <a:endParaRPr lang="es-AR" dirty="0"/>
          </a:p>
        </p:txBody>
      </p:sp>
      <p:pic>
        <p:nvPicPr>
          <p:cNvPr id="5" name="4 Marcador de contenido" descr="La imagen puede contener: una o varias personas">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706812" y="627856"/>
            <a:ext cx="4848225" cy="5143500"/>
          </a:xfrm>
          <a:prstGeom prst="rect">
            <a:avLst/>
          </a:prstGeom>
          <a:noFill/>
          <a:ln>
            <a:noFill/>
          </a:ln>
        </p:spPr>
      </p:pic>
      <p:sp>
        <p:nvSpPr>
          <p:cNvPr id="4" name="3 Marcador de texto"/>
          <p:cNvSpPr>
            <a:spLocks noGrp="1"/>
          </p:cNvSpPr>
          <p:nvPr>
            <p:ph type="body" sz="half" idx="2"/>
          </p:nvPr>
        </p:nvSpPr>
        <p:spPr/>
        <p:txBody>
          <a:bodyPr/>
          <a:lstStyle/>
          <a:p>
            <a:pPr algn="just"/>
            <a:r>
              <a:rPr lang="es-AR" dirty="0" smtClean="0"/>
              <a:t>EL DÍA LUNES 26 DE MARZO SERÁ UN DÍA ESPECIAL PARA NUESTRA COMUNIDAD, DEBIDO A QUE CELEBRAREMOS EL DÍA DEL NIÑO POR NACER, CUYO DÍA ES EL 25 DE MARZO.</a:t>
            </a:r>
            <a:br>
              <a:rPr lang="es-AR" dirty="0" smtClean="0"/>
            </a:br>
            <a:r>
              <a:rPr lang="es-AR" dirty="0" smtClean="0"/>
              <a:t>SIENDO UNA JORNADA ESPECIAL, EN EL HORARIO DE INGRESO DE CADA TURNO, SE REALIZARÁ UNA CELEBRACIÓN, EN LA CUAL SE HARÁ UNA BENDICIÓN A LAS MAMÁS QUE ESTÁN ESPERANDO UN HIJO Y A LAS FAMILIAS QUE ASÍ LO DESEAN. LAS CELEBRACIONES SE REALIZARÁN EN EL PATIO DEL COLEGIO.</a:t>
            </a:r>
            <a:br>
              <a:rPr lang="es-AR" dirty="0" smtClean="0"/>
            </a:br>
            <a:r>
              <a:rPr lang="es-AR" dirty="0" smtClean="0"/>
              <a:t>COMO ESCUELA CATÓLICA NOS UNIMOS EN ESTA JORNADA PARA PEDIR POR LA VIDA, DEFENDIÉNDOLA DESDE SUS INICIOS.</a:t>
            </a:r>
          </a:p>
          <a:p>
            <a:endParaRPr lang="es-AR" dirty="0"/>
          </a:p>
        </p:txBody>
      </p:sp>
    </p:spTree>
    <p:extLst>
      <p:ext uri="{BB962C8B-B14F-4D97-AF65-F5344CB8AC3E}">
        <p14:creationId xmlns:p14="http://schemas.microsoft.com/office/powerpoint/2010/main" val="3124639003"/>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851694"/>
          </a:xfrm>
        </p:spPr>
        <p:txBody>
          <a:bodyPr/>
          <a:lstStyle/>
          <a:p>
            <a:r>
              <a:rPr lang="es-AR" dirty="0" smtClean="0"/>
              <a:t>SEMANA SANTA 2018</a:t>
            </a:r>
            <a:endParaRPr lang="es-AR" dirty="0"/>
          </a:p>
        </p:txBody>
      </p:sp>
      <p:pic>
        <p:nvPicPr>
          <p:cNvPr id="5" name="4 Marcador de contenido" descr="La imagen puede contener: una o varias persona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908720"/>
            <a:ext cx="3960439" cy="3960440"/>
          </a:xfrm>
          <a:prstGeom prst="rect">
            <a:avLst/>
          </a:prstGeom>
          <a:noFill/>
          <a:ln>
            <a:noFill/>
          </a:ln>
        </p:spPr>
      </p:pic>
      <p:sp>
        <p:nvSpPr>
          <p:cNvPr id="4" name="3 Marcador de texto"/>
          <p:cNvSpPr>
            <a:spLocks noGrp="1"/>
          </p:cNvSpPr>
          <p:nvPr>
            <p:ph type="body" sz="half" idx="2"/>
          </p:nvPr>
        </p:nvSpPr>
        <p:spPr/>
        <p:txBody>
          <a:bodyPr/>
          <a:lstStyle/>
          <a:p>
            <a:pPr algn="just"/>
            <a:r>
              <a:rPr lang="es-AR" dirty="0" smtClean="0"/>
              <a:t>CUANDO LA NIEBLA DE LA INCERTIDUMBRE TRATA DE OCULTARNOS EL MAÑANA, LA FE EN DIOS NOS ALUMBRA Y SEÑALA EL CAMINO A SEGUIR.</a:t>
            </a:r>
            <a:br>
              <a:rPr lang="es-AR" dirty="0" smtClean="0"/>
            </a:br>
            <a:r>
              <a:rPr lang="es-AR" dirty="0" smtClean="0"/>
              <a:t>“ SEMANA SANTA, DÍAS DE AMOR, MEDITACIÓN, CELEBRACIÓN Y FE CRISTIANA”</a:t>
            </a:r>
            <a:br>
              <a:rPr lang="es-AR" dirty="0" smtClean="0"/>
            </a:br>
            <a:r>
              <a:rPr lang="es-AR" dirty="0" smtClean="0"/>
              <a:t>DE ESTA MANERA NUESTRO NIVEL SECUNDARIO SE PREPARA PARA ESTOS DÍAS DE REFLEXIÓN. </a:t>
            </a:r>
          </a:p>
          <a:p>
            <a:pPr algn="just"/>
            <a:r>
              <a:rPr lang="es-AR" dirty="0" smtClean="0"/>
              <a:t>LA CELEBRACIÓN DE LOS ALUMNOS DEL SECUNDARIO FUE GUIADA POR SUS CATEQUISTAS.</a:t>
            </a:r>
          </a:p>
          <a:p>
            <a:pPr algn="just"/>
            <a:r>
              <a:rPr lang="es-AR" dirty="0" smtClean="0"/>
              <a:t>POR CURSOS SE REALIZÓ UNA REFLEXIÓN QUE SIMULÓ COMPARTIR LA ÚLTIMA CENA DE JESÚS.</a:t>
            </a:r>
          </a:p>
        </p:txBody>
      </p:sp>
    </p:spTree>
    <p:extLst>
      <p:ext uri="{BB962C8B-B14F-4D97-AF65-F5344CB8AC3E}">
        <p14:creationId xmlns:p14="http://schemas.microsoft.com/office/powerpoint/2010/main" val="426781418"/>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73050"/>
            <a:ext cx="4248472" cy="707678"/>
          </a:xfrm>
        </p:spPr>
        <p:txBody>
          <a:bodyPr/>
          <a:lstStyle/>
          <a:p>
            <a:pPr algn="ctr"/>
            <a:r>
              <a:rPr lang="es-AR" dirty="0" smtClean="0"/>
              <a:t>FIESTAS PATRONALES: SAN JOSÉ OBRERO.</a:t>
            </a:r>
            <a:endParaRPr lang="es-AR" dirty="0"/>
          </a:p>
        </p:txBody>
      </p:sp>
      <p:pic>
        <p:nvPicPr>
          <p:cNvPr id="6" name="5 Marcador de contenido" descr="La imagen puede contener: 6 personas, personas de pie y exterio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355976" y="2247106"/>
            <a:ext cx="3960439" cy="2766070"/>
          </a:xfrm>
          <a:prstGeom prst="rect">
            <a:avLst/>
          </a:prstGeom>
          <a:noFill/>
          <a:ln>
            <a:noFill/>
          </a:ln>
        </p:spPr>
      </p:pic>
      <p:sp>
        <p:nvSpPr>
          <p:cNvPr id="4" name="3 Marcador de texto"/>
          <p:cNvSpPr>
            <a:spLocks noGrp="1"/>
          </p:cNvSpPr>
          <p:nvPr>
            <p:ph type="body" sz="half" idx="2"/>
          </p:nvPr>
        </p:nvSpPr>
        <p:spPr/>
        <p:txBody>
          <a:bodyPr>
            <a:normAutofit fontScale="92500" lnSpcReduction="10000"/>
          </a:bodyPr>
          <a:lstStyle/>
          <a:p>
            <a:pPr algn="just"/>
            <a:r>
              <a:rPr lang="es-AR" sz="1600" dirty="0" smtClean="0"/>
              <a:t>HERMOSAS JORNADAS HEMOS VIVIDO PARA CELEBRAR A SAN JOSÉ OBRERO: NUESTRO PATRONO. LA COMUNIDAD PARROQUIAL Y EDUCATIVA HEMOS PEDIDO A DIOS PADRE, POR INTERCESIÓN DE SAN JOSÉ, QUE EN NUESTRA PATRIA ABUNDE EL TRABAJO DIGNO PARA TODOS. EL TRABAJO QUE DIGNIFICA NO ES AQUEL QUE SE ESCONDE EN UN TRABAJO PRECARIO QUE NO RECONOCE EL DERECHO A PERCIBIR UN SALARIO JUSTO, A TRABAJAR EN JORNADAS EXTENSAS SIN DESCANSO, A NO RECIBIR EL BENEFICIO DE UNA OBRA SOCIAL PARA</a:t>
            </a:r>
          </a:p>
          <a:p>
            <a:pPr algn="just"/>
            <a:r>
              <a:rPr lang="es-AR" sz="1600" dirty="0" smtClean="0"/>
              <a:t> QUE SAN JOSÉ OBRERO NOS ENSEÑE A SEGUIR SUS PASOS Y NOS AYUDE A SER CON NUESTRO TRABAJO CONSTRUCTORES DE UNA PATRIA DE HERMANOS</a:t>
            </a:r>
          </a:p>
          <a:p>
            <a:endParaRPr lang="es-AR" dirty="0"/>
          </a:p>
        </p:txBody>
      </p:sp>
    </p:spTree>
    <p:extLst>
      <p:ext uri="{BB962C8B-B14F-4D97-AF65-F5344CB8AC3E}">
        <p14:creationId xmlns:p14="http://schemas.microsoft.com/office/powerpoint/2010/main" val="3073222488"/>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3050"/>
            <a:ext cx="4536504" cy="779686"/>
          </a:xfrm>
        </p:spPr>
        <p:txBody>
          <a:bodyPr>
            <a:normAutofit fontScale="90000"/>
          </a:bodyPr>
          <a:lstStyle/>
          <a:p>
            <a:pPr algn="ctr"/>
            <a:r>
              <a:rPr lang="es-AR" sz="2800" dirty="0" smtClean="0"/>
              <a:t>TALLER DE HABILIDADES SOCIALES</a:t>
            </a:r>
            <a:endParaRPr lang="es-AR" sz="2800" dirty="0"/>
          </a:p>
        </p:txBody>
      </p:sp>
      <p:pic>
        <p:nvPicPr>
          <p:cNvPr id="5" name="4 Marcador de contenido" descr="No hay texto alternativo automático disponible.">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625850" y="1484783"/>
            <a:ext cx="5010150" cy="4464497"/>
          </a:xfrm>
          <a:prstGeom prst="rect">
            <a:avLst/>
          </a:prstGeom>
          <a:noFill/>
          <a:ln>
            <a:noFill/>
          </a:ln>
        </p:spPr>
      </p:pic>
      <p:sp>
        <p:nvSpPr>
          <p:cNvPr id="4" name="3 Marcador de texto"/>
          <p:cNvSpPr>
            <a:spLocks noGrp="1"/>
          </p:cNvSpPr>
          <p:nvPr>
            <p:ph type="body" sz="half" idx="2"/>
          </p:nvPr>
        </p:nvSpPr>
        <p:spPr/>
        <p:txBody>
          <a:bodyPr>
            <a:normAutofit fontScale="92500"/>
          </a:bodyPr>
          <a:lstStyle/>
          <a:p>
            <a:endParaRPr lang="es-AR" dirty="0" smtClean="0"/>
          </a:p>
          <a:p>
            <a:pPr algn="just"/>
            <a:r>
              <a:rPr lang="es-AR" dirty="0" smtClean="0"/>
              <a:t>UN HERMOSO PROYECTO QUE ANUAL, LAS HABILIDADES SOCIALES TRABAJADAS DESDE LA CONVIVENCIA Y EL RESPETO HACIA EL OTRO. UN TRABAJO LLENO DE AMOR Y ESMERO PARA SEGUIR SEMBRANDO EL CARISMA GUANELLIANO.</a:t>
            </a:r>
          </a:p>
          <a:p>
            <a:pPr algn="just"/>
            <a:endParaRPr lang="es-AR" dirty="0" smtClean="0"/>
          </a:p>
          <a:p>
            <a:pPr algn="just"/>
            <a:r>
              <a:rPr lang="es-AR" dirty="0" smtClean="0"/>
              <a:t>DURANTE EL AÑO, EL NIVEL SECUNDARIO, LLEVÓ ADELANTE EL PROYECTO DE HABILIDADES SOCIALES. LOS TUTORES FUERON LOS ENCARGADOS DE LA ORGANIZACIÓN, QUE CONSTABA DE REFLEXIONES EN EL AULA A PARTIR DE LA LECTURA DE PEQUEÑOS FRAGMENTOS DEL PRINCIPITO, LEÍDOS EN DISTINTAS MATERIAS. </a:t>
            </a:r>
            <a:endParaRPr lang="es-AR" dirty="0"/>
          </a:p>
          <a:p>
            <a:pPr algn="just"/>
            <a:r>
              <a:rPr lang="es-AR" dirty="0" smtClean="0"/>
              <a:t>DEL PROYECTO PARTICIPARON TODOS LOS ALUMNOS CON SUS DOCENTES, POR SEMANA Y POR HORAS ASIGNADAS.</a:t>
            </a:r>
          </a:p>
          <a:p>
            <a:pPr algn="just"/>
            <a:r>
              <a:rPr lang="es-AR" dirty="0" smtClean="0"/>
              <a:t>CULMINÓ CON UNA EXPOSICIÓN EN EL MICROEMPRENDIMIENTO EL 23/11</a:t>
            </a:r>
            <a:endParaRPr lang="es-AR" dirty="0"/>
          </a:p>
        </p:txBody>
      </p:sp>
    </p:spTree>
    <p:extLst>
      <p:ext uri="{BB962C8B-B14F-4D97-AF65-F5344CB8AC3E}">
        <p14:creationId xmlns:p14="http://schemas.microsoft.com/office/powerpoint/2010/main" val="2649932386"/>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2565921" cy="1224136"/>
          </a:xfrm>
        </p:spPr>
        <p:txBody>
          <a:bodyPr>
            <a:noAutofit/>
          </a:bodyPr>
          <a:lstStyle/>
          <a:p>
            <a:pPr algn="ctr"/>
            <a:r>
              <a:rPr lang="es-AR" sz="2800" dirty="0" smtClean="0"/>
              <a:t>TALLER DE EDUCACIÓN AMBIENTAL</a:t>
            </a:r>
            <a:endParaRPr lang="es-AR" sz="2800" dirty="0"/>
          </a:p>
        </p:txBody>
      </p:sp>
      <p:pic>
        <p:nvPicPr>
          <p:cNvPr id="5" name="4 Marcador de contenido" descr="No hay texto alternativo automÃ¡tico disponibl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936008" y="273050"/>
            <a:ext cx="4389834" cy="5853113"/>
          </a:xfrm>
          <a:prstGeom prst="rect">
            <a:avLst/>
          </a:prstGeom>
          <a:noFill/>
          <a:ln>
            <a:noFill/>
          </a:ln>
        </p:spPr>
      </p:pic>
      <p:sp>
        <p:nvSpPr>
          <p:cNvPr id="4" name="3 Marcador de texto"/>
          <p:cNvSpPr>
            <a:spLocks noGrp="1"/>
          </p:cNvSpPr>
          <p:nvPr>
            <p:ph type="body" sz="half" idx="2"/>
          </p:nvPr>
        </p:nvSpPr>
        <p:spPr/>
        <p:txBody>
          <a:bodyPr>
            <a:normAutofit fontScale="92500" lnSpcReduction="10000"/>
          </a:bodyPr>
          <a:lstStyle/>
          <a:p>
            <a:endParaRPr lang="es-AR" dirty="0" smtClean="0"/>
          </a:p>
          <a:p>
            <a:pPr algn="just"/>
            <a:r>
              <a:rPr lang="es-AR" sz="2000" dirty="0" smtClean="0"/>
              <a:t>DURANTE EL AÑO SE LLEVÓ ADELANTE EL TALLER DE EDUCACIÓN AMBIENTAL.</a:t>
            </a:r>
          </a:p>
          <a:p>
            <a:pPr algn="just"/>
            <a:r>
              <a:rPr lang="es-AR" sz="2000" dirty="0" smtClean="0"/>
              <a:t>EL MISMO CONSISTIÓ EN CONCIENTIZAR A LOS CHICOS SOBRE LA IMPORTANCIA DEL CUIDADO DEL MEDIOAMBIENTE.</a:t>
            </a:r>
          </a:p>
          <a:p>
            <a:pPr algn="just"/>
            <a:endParaRPr lang="es-AR" sz="2000" dirty="0" smtClean="0"/>
          </a:p>
          <a:p>
            <a:pPr algn="just"/>
            <a:r>
              <a:rPr lang="es-AR" sz="2000" dirty="0" smtClean="0"/>
              <a:t>FINALIZÓ CON UNA EXPOSICIÓN DE LOS TRABAJOS REALIZADOS EN EL MICROEMPRENDIMIENTO EL 23/11</a:t>
            </a:r>
            <a:endParaRPr lang="es-AR" sz="2000" dirty="0"/>
          </a:p>
        </p:txBody>
      </p:sp>
    </p:spTree>
    <p:extLst>
      <p:ext uri="{BB962C8B-B14F-4D97-AF65-F5344CB8AC3E}">
        <p14:creationId xmlns:p14="http://schemas.microsoft.com/office/powerpoint/2010/main" val="1179255731"/>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3050"/>
            <a:ext cx="3456384" cy="851694"/>
          </a:xfrm>
        </p:spPr>
        <p:txBody>
          <a:bodyPr/>
          <a:lstStyle/>
          <a:p>
            <a:r>
              <a:rPr lang="es-AR" dirty="0" smtClean="0"/>
              <a:t>LA VOCACIÓN PROFESIONAL DESPUÉS DEL SECUNDARIO</a:t>
            </a:r>
            <a:endParaRPr lang="es-AR" dirty="0"/>
          </a:p>
        </p:txBody>
      </p:sp>
      <p:pic>
        <p:nvPicPr>
          <p:cNvPr id="5" name="4 Marcador de contenido" descr="La imagen puede contener: una o varias personas y personas de pi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196752"/>
            <a:ext cx="3672408" cy="1872208"/>
          </a:xfrm>
          <a:prstGeom prst="rect">
            <a:avLst/>
          </a:prstGeom>
          <a:noFill/>
          <a:ln>
            <a:noFill/>
          </a:ln>
        </p:spPr>
      </p:pic>
      <p:sp>
        <p:nvSpPr>
          <p:cNvPr id="4" name="3 Marcador de texto"/>
          <p:cNvSpPr>
            <a:spLocks noGrp="1"/>
          </p:cNvSpPr>
          <p:nvPr>
            <p:ph type="body" sz="half" idx="2"/>
          </p:nvPr>
        </p:nvSpPr>
        <p:spPr/>
        <p:txBody>
          <a:bodyPr/>
          <a:lstStyle/>
          <a:p>
            <a:endParaRPr lang="es-AR" dirty="0" smtClean="0"/>
          </a:p>
          <a:p>
            <a:r>
              <a:rPr lang="es-AR" sz="1600" dirty="0" smtClean="0"/>
              <a:t>05/09/18</a:t>
            </a:r>
          </a:p>
          <a:p>
            <a:pPr algn="just"/>
            <a:r>
              <a:rPr lang="es-AR" sz="1600" dirty="0" smtClean="0"/>
              <a:t>EN EL MARCO DEL ESPACIO DE ORIENTACIÓN VOCACIONAL, LOS ALUMNOS DE 5° A Y B PARTICIPARON DE UNA CHARLA BRINDADA POR EX ALUMNOS DE LA ESCUELA, QUE LES CONTARON SUS EXPERIENCIAS DESPUÉS DEL SECUNDARIO.</a:t>
            </a:r>
          </a:p>
          <a:p>
            <a:pPr algn="just"/>
            <a:endParaRPr lang="es-AR" sz="1600" dirty="0" smtClean="0"/>
          </a:p>
          <a:p>
            <a:pPr algn="just"/>
            <a:r>
              <a:rPr lang="es-AR" sz="1600" dirty="0" smtClean="0"/>
              <a:t>INTERCAMBIARON EXPERIENCIAS DE LAS DISTINTAS CARRERAS PROFESIONALES QUE CADA EX ALUMNO COMENZÓ Y LOS ALUMNOS PUDIERON DESPEJAR DUDAS, EN UN MARCO DE CORDIALIDAD.</a:t>
            </a:r>
          </a:p>
          <a:p>
            <a:endParaRPr lang="es-AR" sz="1600" dirty="0"/>
          </a:p>
        </p:txBody>
      </p:sp>
      <p:pic>
        <p:nvPicPr>
          <p:cNvPr id="6" name="5 Imagen" descr="La imagen puede contener: una persona, sentada, mesa e interior"/>
          <p:cNvPicPr/>
          <p:nvPr/>
        </p:nvPicPr>
        <p:blipFill>
          <a:blip r:embed="rId3">
            <a:extLst>
              <a:ext uri="{28A0092B-C50C-407E-A947-70E740481C1C}">
                <a14:useLocalDpi xmlns:a14="http://schemas.microsoft.com/office/drawing/2010/main" val="0"/>
              </a:ext>
            </a:extLst>
          </a:blip>
          <a:srcRect/>
          <a:stretch>
            <a:fillRect/>
          </a:stretch>
        </p:blipFill>
        <p:spPr bwMode="auto">
          <a:xfrm>
            <a:off x="4388928" y="3284984"/>
            <a:ext cx="3639456" cy="2448272"/>
          </a:xfrm>
          <a:prstGeom prst="rect">
            <a:avLst/>
          </a:prstGeom>
          <a:noFill/>
          <a:ln>
            <a:noFill/>
          </a:ln>
        </p:spPr>
      </p:pic>
    </p:spTree>
    <p:extLst>
      <p:ext uri="{BB962C8B-B14F-4D97-AF65-F5344CB8AC3E}">
        <p14:creationId xmlns:p14="http://schemas.microsoft.com/office/powerpoint/2010/main" val="308677942"/>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3008313" cy="958428"/>
          </a:xfrm>
        </p:spPr>
        <p:txBody>
          <a:bodyPr>
            <a:noAutofit/>
          </a:bodyPr>
          <a:lstStyle/>
          <a:p>
            <a:r>
              <a:rPr lang="es-AR" dirty="0" smtClean="0"/>
              <a:t>ASOCIACIÓN CONCIENCIA BS AS DEBATE</a:t>
            </a:r>
            <a:br>
              <a:rPr lang="es-AR" dirty="0" smtClean="0"/>
            </a:br>
            <a:endParaRPr lang="es-AR" dirty="0"/>
          </a:p>
        </p:txBody>
      </p:sp>
      <p:pic>
        <p:nvPicPr>
          <p:cNvPr id="5" name="4 Marcador de contenido" descr="La imagen puede contener: una o varias personas e interior">
            <a:hlinkClick r:id="rId2"/>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625850" y="694531"/>
            <a:ext cx="5010150" cy="5010150"/>
          </a:xfrm>
          <a:prstGeom prst="rect">
            <a:avLst/>
          </a:prstGeom>
          <a:noFill/>
          <a:ln>
            <a:noFill/>
          </a:ln>
        </p:spPr>
      </p:pic>
      <p:sp>
        <p:nvSpPr>
          <p:cNvPr id="4" name="3 Marcador de texto"/>
          <p:cNvSpPr>
            <a:spLocks noGrp="1"/>
          </p:cNvSpPr>
          <p:nvPr>
            <p:ph type="body" sz="half" idx="2"/>
          </p:nvPr>
        </p:nvSpPr>
        <p:spPr/>
        <p:txBody>
          <a:bodyPr>
            <a:normAutofit fontScale="92500" lnSpcReduction="10000"/>
          </a:bodyPr>
          <a:lstStyle/>
          <a:p>
            <a:pPr algn="just"/>
            <a:r>
              <a:rPr lang="es-AR" dirty="0" smtClean="0"/>
              <a:t>ASOCIACIÓN CONCIENCIA ES UNA ORGANIZACIÓN DE LA SOCIEDAD CIVIL QUE TRABAJA HACE 35 AÑOS EN ARGENTINA FORTALECIENDO LOS VALORES DE LA DEMOCRACIA. ESTE AÑO HA LLEVADO A CABO POR SEGUNDO AÑO CONSECUTIVO, EL PROGRAMA BUENOS AIRES DEBATE, EN ALIANZA CON LA CÁMARA DE DIPUTADOS DE LA PROVINCIA DE BUENOS AIRES Y EN ARTICULACIÓN CON EL MINISTERIO DE EDUCACIÓN DE LA PROVINCIA DE BUENOS AIRES. </a:t>
            </a:r>
            <a:br>
              <a:rPr lang="es-AR" dirty="0" smtClean="0"/>
            </a:br>
            <a:r>
              <a:rPr lang="es-AR" dirty="0" smtClean="0"/>
              <a:t>UN GRUPO DE ALUMNOS DEL 5TO AÑO DE NUESTRO NIVEL SECUNDARIO HA PARTICIPADO EN DIFERENTES ENCUENTROS DE DEBATE JUNTO AL ACOMPAÑAMIENTO DE LOS PROFESORES DE LOS ESPACIOS CURRICULARES DE DERECHO, GEOGRAFÍA Y ELEMENTOS DE MICRO Y MACRO ECONOMÍA PARA LA PREPARACIÓN DE SUS EXPOSICIONES. LOS FELICITAMOS Y APLAUDIMOS EL ESFUERZO Y PREDISPOSICIÓN PARA ESTA PARTICIPACIÓN.</a:t>
            </a:r>
            <a:endParaRPr lang="es-AR" dirty="0"/>
          </a:p>
          <a:p>
            <a:endParaRPr lang="es-AR" dirty="0"/>
          </a:p>
        </p:txBody>
      </p:sp>
    </p:spTree>
    <p:extLst>
      <p:ext uri="{BB962C8B-B14F-4D97-AF65-F5344CB8AC3E}">
        <p14:creationId xmlns:p14="http://schemas.microsoft.com/office/powerpoint/2010/main" val="2293682755"/>
      </p:ext>
    </p:extLst>
  </p:cSld>
  <p:clrMapOvr>
    <a:masterClrMapping/>
  </p:clrMapOvr>
  <mc:AlternateContent xmlns:mc="http://schemas.openxmlformats.org/markup-compatibility/2006" xmlns:p14="http://schemas.microsoft.com/office/powerpoint/2010/main">
    <mc:Choice Requires="p14">
      <p:transition p14:dur="250" advClick="0" advTm="4000">
        <p:fade/>
      </p:transition>
    </mc:Choice>
    <mc:Fallback xmlns="">
      <p:transition advClick="0" advTm="4000">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270</TotalTime>
  <Words>1549</Words>
  <Application>Microsoft Office PowerPoint</Application>
  <PresentationFormat>Presentación en pantalla (4:3)</PresentationFormat>
  <Paragraphs>116</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INSTITUTO SAN JOSÉ OBRERO Nivel Secundario</vt:lpstr>
      <vt:lpstr>INICIO DEL CICLO LECTIVO 2018</vt:lpstr>
      <vt:lpstr>25 de Marzo. Celebración del Niño por Nacer</vt:lpstr>
      <vt:lpstr>SEMANA SANTA 2018</vt:lpstr>
      <vt:lpstr>FIESTAS PATRONALES: SAN JOSÉ OBRERO.</vt:lpstr>
      <vt:lpstr>TALLER DE HABILIDADES SOCIALES</vt:lpstr>
      <vt:lpstr>TALLER DE EDUCACIÓN AMBIENTAL</vt:lpstr>
      <vt:lpstr>LA VOCACIÓN PROFESIONAL DESPUÉS DEL SECUNDARIO</vt:lpstr>
      <vt:lpstr>ASOCIACIÓN CONCIENCIA BS AS DEBATE </vt:lpstr>
      <vt:lpstr>ELECCIONES DEL CENTRO DE ESTUDIANTES</vt:lpstr>
      <vt:lpstr>VISITA A LA UNLAM</vt:lpstr>
      <vt:lpstr>YMCA POR LA PAZ </vt:lpstr>
      <vt:lpstr> 21 DE SEPTIEMBRE. DÍA DEL ESTUDIANTE</vt:lpstr>
      <vt:lpstr>JORNADA DEPORTIVA</vt:lpstr>
      <vt:lpstr>VISITA A PERGAMINO CON 4°</vt:lpstr>
      <vt:lpstr>FESTIVAL DEL  SECUNDARIO</vt:lpstr>
      <vt:lpstr>LA FIESTA DE SAN LUIS GUANELLA</vt:lpstr>
      <vt:lpstr>MICROEMPRENDIMIENTO</vt:lpstr>
      <vt:lpstr>LA PATRIA FRÍA</vt:lpstr>
      <vt:lpstr>ESPERANDO LA CARROZA</vt:lpstr>
      <vt:lpstr>ARTICULACIÓN CON PRIMARIA </vt:lpstr>
      <vt:lpstr>CONVIVENCIA DE LOS 6°</vt:lpstr>
      <vt:lpstr>CONVIVENCIA DE LOS 6° </vt:lpstr>
      <vt:lpstr>CONVIVENCIA DE LOS 6°</vt:lpstr>
      <vt:lpstr>ACTO DE FIN DE CURSO</vt:lpstr>
      <vt:lpstr>GRACIAS POR OTRO AÑO COMPARTIDO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 JOSE</dc:creator>
  <cp:lastModifiedBy>RL</cp:lastModifiedBy>
  <cp:revision>71</cp:revision>
  <dcterms:created xsi:type="dcterms:W3CDTF">2018-12-18T16:25:01Z</dcterms:created>
  <dcterms:modified xsi:type="dcterms:W3CDTF">2018-12-20T18:24:11Z</dcterms:modified>
</cp:coreProperties>
</file>